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25" r:id="rId5"/>
    <p:sldId id="259" r:id="rId6"/>
    <p:sldId id="260" r:id="rId7"/>
    <p:sldId id="326" r:id="rId8"/>
    <p:sldId id="261" r:id="rId9"/>
    <p:sldId id="328" r:id="rId10"/>
    <p:sldId id="329" r:id="rId11"/>
    <p:sldId id="262" r:id="rId12"/>
    <p:sldId id="331" r:id="rId13"/>
    <p:sldId id="332" r:id="rId14"/>
    <p:sldId id="333" r:id="rId15"/>
    <p:sldId id="334" r:id="rId16"/>
    <p:sldId id="335" r:id="rId17"/>
    <p:sldId id="385" r:id="rId18"/>
    <p:sldId id="384" r:id="rId19"/>
    <p:sldId id="336" r:id="rId20"/>
    <p:sldId id="337" r:id="rId21"/>
    <p:sldId id="338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339" r:id="rId38"/>
    <p:sldId id="340" r:id="rId39"/>
    <p:sldId id="342" r:id="rId40"/>
    <p:sldId id="344" r:id="rId41"/>
    <p:sldId id="345" r:id="rId42"/>
    <p:sldId id="343" r:id="rId43"/>
    <p:sldId id="346" r:id="rId44"/>
    <p:sldId id="347" r:id="rId45"/>
    <p:sldId id="349" r:id="rId46"/>
    <p:sldId id="350" r:id="rId47"/>
    <p:sldId id="352" r:id="rId48"/>
    <p:sldId id="354" r:id="rId49"/>
    <p:sldId id="359" r:id="rId50"/>
    <p:sldId id="361" r:id="rId51"/>
    <p:sldId id="360" r:id="rId52"/>
    <p:sldId id="362" r:id="rId53"/>
    <p:sldId id="363" r:id="rId54"/>
    <p:sldId id="364" r:id="rId55"/>
    <p:sldId id="366" r:id="rId56"/>
    <p:sldId id="365" r:id="rId57"/>
    <p:sldId id="367" r:id="rId58"/>
    <p:sldId id="368" r:id="rId59"/>
    <p:sldId id="369" r:id="rId60"/>
    <p:sldId id="370" r:id="rId61"/>
    <p:sldId id="371" r:id="rId62"/>
    <p:sldId id="376" r:id="rId63"/>
    <p:sldId id="373" r:id="rId64"/>
    <p:sldId id="374" r:id="rId65"/>
    <p:sldId id="375" r:id="rId66"/>
    <p:sldId id="372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401" r:id="rId75"/>
    <p:sldId id="324" r:id="rId7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219743"/>
            <a:ext cx="18288000" cy="1787525"/>
          </a:xfrm>
          <a:custGeom>
            <a:avLst/>
            <a:gdLst/>
            <a:ahLst/>
            <a:cxnLst/>
            <a:rect l="l" t="t" r="r" b="b"/>
            <a:pathLst>
              <a:path w="18288000" h="1787525">
                <a:moveTo>
                  <a:pt x="18287999" y="1786955"/>
                </a:moveTo>
                <a:lnTo>
                  <a:pt x="0" y="1786955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786955"/>
                </a:lnTo>
                <a:close/>
              </a:path>
            </a:pathLst>
          </a:custGeom>
          <a:solidFill>
            <a:srgbClr val="E9E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9075" y="159156"/>
            <a:ext cx="10883265" cy="1483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1" i="0">
                <a:solidFill>
                  <a:srgbClr val="3B373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BE2937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3B373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BE2937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3B373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866344"/>
            <a:ext cx="18288000" cy="8112759"/>
          </a:xfrm>
          <a:custGeom>
            <a:avLst/>
            <a:gdLst/>
            <a:ahLst/>
            <a:cxnLst/>
            <a:rect l="l" t="t" r="r" b="b"/>
            <a:pathLst>
              <a:path w="18288000" h="8112759">
                <a:moveTo>
                  <a:pt x="18288000" y="8112277"/>
                </a:moveTo>
                <a:lnTo>
                  <a:pt x="0" y="811227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8112277"/>
                </a:lnTo>
                <a:close/>
              </a:path>
            </a:pathLst>
          </a:custGeom>
          <a:solidFill>
            <a:srgbClr val="E9E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rgbClr val="3B373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E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33358"/>
            <a:ext cx="18138140" cy="24127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1" i="0">
                <a:solidFill>
                  <a:srgbClr val="3B373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7387" y="2939120"/>
            <a:ext cx="7687309" cy="662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BE2937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8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369" y="792369"/>
            <a:ext cx="473075" cy="473075"/>
          </a:xfrm>
          <a:custGeom>
            <a:avLst/>
            <a:gdLst/>
            <a:ahLst/>
            <a:cxnLst/>
            <a:rect l="l" t="t" r="r" b="b"/>
            <a:pathLst>
              <a:path w="473075" h="473075">
                <a:moveTo>
                  <a:pt x="236330" y="472660"/>
                </a:moveTo>
                <a:lnTo>
                  <a:pt x="188701" y="467859"/>
                </a:lnTo>
                <a:lnTo>
                  <a:pt x="144339" y="454088"/>
                </a:lnTo>
                <a:lnTo>
                  <a:pt x="104195" y="432299"/>
                </a:lnTo>
                <a:lnTo>
                  <a:pt x="69219" y="403441"/>
                </a:lnTo>
                <a:lnTo>
                  <a:pt x="40361" y="368464"/>
                </a:lnTo>
                <a:lnTo>
                  <a:pt x="18572" y="328320"/>
                </a:lnTo>
                <a:lnTo>
                  <a:pt x="4801" y="283959"/>
                </a:lnTo>
                <a:lnTo>
                  <a:pt x="0" y="236330"/>
                </a:lnTo>
                <a:lnTo>
                  <a:pt x="4801" y="188701"/>
                </a:lnTo>
                <a:lnTo>
                  <a:pt x="18572" y="144339"/>
                </a:lnTo>
                <a:lnTo>
                  <a:pt x="40361" y="104195"/>
                </a:lnTo>
                <a:lnTo>
                  <a:pt x="69219" y="69219"/>
                </a:lnTo>
                <a:lnTo>
                  <a:pt x="104195" y="40361"/>
                </a:lnTo>
                <a:lnTo>
                  <a:pt x="144339" y="18572"/>
                </a:lnTo>
                <a:lnTo>
                  <a:pt x="188701" y="4801"/>
                </a:lnTo>
                <a:lnTo>
                  <a:pt x="236330" y="0"/>
                </a:lnTo>
                <a:lnTo>
                  <a:pt x="283959" y="4801"/>
                </a:lnTo>
                <a:lnTo>
                  <a:pt x="328320" y="18572"/>
                </a:lnTo>
                <a:lnTo>
                  <a:pt x="368464" y="40361"/>
                </a:lnTo>
                <a:lnTo>
                  <a:pt x="403441" y="69219"/>
                </a:lnTo>
                <a:lnTo>
                  <a:pt x="432299" y="104195"/>
                </a:lnTo>
                <a:lnTo>
                  <a:pt x="454088" y="144339"/>
                </a:lnTo>
                <a:lnTo>
                  <a:pt x="467859" y="188701"/>
                </a:lnTo>
                <a:lnTo>
                  <a:pt x="472660" y="236330"/>
                </a:lnTo>
                <a:lnTo>
                  <a:pt x="467859" y="283959"/>
                </a:lnTo>
                <a:lnTo>
                  <a:pt x="454088" y="328320"/>
                </a:lnTo>
                <a:lnTo>
                  <a:pt x="432299" y="368464"/>
                </a:lnTo>
                <a:lnTo>
                  <a:pt x="403441" y="403441"/>
                </a:lnTo>
                <a:lnTo>
                  <a:pt x="368464" y="432299"/>
                </a:lnTo>
                <a:lnTo>
                  <a:pt x="328320" y="454088"/>
                </a:lnTo>
                <a:lnTo>
                  <a:pt x="283959" y="467859"/>
                </a:lnTo>
                <a:lnTo>
                  <a:pt x="236330" y="47266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02150" y="69151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02150" y="71628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02150" y="74104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02150" y="76581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02150" y="79057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02150" y="81534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02150" y="84010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02150" y="86487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02150" y="88963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02150" y="91440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02150" y="93916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56205" y="0"/>
            <a:ext cx="4531995" cy="2571750"/>
          </a:xfrm>
          <a:custGeom>
            <a:avLst/>
            <a:gdLst/>
            <a:ahLst/>
            <a:cxnLst/>
            <a:rect l="l" t="t" r="r" b="b"/>
            <a:pathLst>
              <a:path w="4531994" h="2571750">
                <a:moveTo>
                  <a:pt x="4531794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31794" y="0"/>
                </a:lnTo>
                <a:lnTo>
                  <a:pt x="4531794" y="2571749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8362283"/>
            <a:ext cx="4478020" cy="1925320"/>
          </a:xfrm>
          <a:custGeom>
            <a:avLst/>
            <a:gdLst/>
            <a:ahLst/>
            <a:cxnLst/>
            <a:rect l="l" t="t" r="r" b="b"/>
            <a:pathLst>
              <a:path w="4478020" h="1925320">
                <a:moveTo>
                  <a:pt x="4477605" y="1924716"/>
                </a:moveTo>
                <a:lnTo>
                  <a:pt x="0" y="1924716"/>
                </a:lnTo>
                <a:lnTo>
                  <a:pt x="0" y="0"/>
                </a:lnTo>
                <a:lnTo>
                  <a:pt x="4477605" y="0"/>
                </a:lnTo>
                <a:lnTo>
                  <a:pt x="4477605" y="1924716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519" y="411795"/>
            <a:ext cx="2143124" cy="32289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79197" y="7106922"/>
            <a:ext cx="5329555" cy="554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3450" spc="-15" dirty="0">
                <a:latin typeface="Times New Roman"/>
                <a:cs typeface="Times New Roman"/>
              </a:rPr>
              <a:t>Data Visualization</a:t>
            </a:r>
            <a:r>
              <a:rPr sz="3450" spc="-15" dirty="0">
                <a:latin typeface="Times New Roman"/>
                <a:cs typeface="Times New Roman"/>
              </a:rPr>
              <a:t> </a:t>
            </a:r>
            <a:r>
              <a:rPr sz="3450" spc="-10" dirty="0">
                <a:latin typeface="Times New Roman"/>
                <a:cs typeface="Times New Roman"/>
              </a:rPr>
              <a:t>Track</a:t>
            </a:r>
            <a:endParaRPr sz="34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5768" y="1479779"/>
            <a:ext cx="467359" cy="31610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9"/>
              </a:lnSpc>
            </a:pPr>
            <a:r>
              <a:rPr sz="3150" i="1" spc="-10" dirty="0">
                <a:latin typeface="Times New Roman"/>
                <a:cs typeface="Times New Roman"/>
              </a:rPr>
              <a:t>Graduation</a:t>
            </a:r>
            <a:r>
              <a:rPr sz="3150" i="1" spc="-100" dirty="0">
                <a:latin typeface="Times New Roman"/>
                <a:cs typeface="Times New Roman"/>
              </a:rPr>
              <a:t> </a:t>
            </a:r>
            <a:r>
              <a:rPr sz="3150" i="1" spc="-10" dirty="0">
                <a:latin typeface="Times New Roman"/>
                <a:cs typeface="Times New Roman"/>
              </a:rPr>
              <a:t>Project</a:t>
            </a:r>
            <a:endParaRPr sz="315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313809" y="8964135"/>
            <a:ext cx="1663700" cy="527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350" spc="-10" dirty="0">
                <a:solidFill>
                  <a:srgbClr val="A5444A"/>
                </a:solidFill>
                <a:latin typeface="Times New Roman"/>
                <a:cs typeface="Times New Roman"/>
              </a:rPr>
              <a:t>Jan</a:t>
            </a:r>
            <a:r>
              <a:rPr lang="en-AE" sz="3350" spc="-10" dirty="0">
                <a:solidFill>
                  <a:srgbClr val="A5444A"/>
                </a:solidFill>
                <a:latin typeface="Times New Roman"/>
                <a:cs typeface="Times New Roman"/>
              </a:rPr>
              <a:t> </a:t>
            </a:r>
            <a:r>
              <a:rPr sz="3350" spc="-10" dirty="0">
                <a:solidFill>
                  <a:srgbClr val="A5444A"/>
                </a:solidFill>
                <a:latin typeface="Times New Roman"/>
                <a:cs typeface="Times New Roman"/>
              </a:rPr>
              <a:t>202</a:t>
            </a:r>
            <a:r>
              <a:rPr lang="en-US" sz="3350" spc="-10" dirty="0">
                <a:solidFill>
                  <a:srgbClr val="A5444A"/>
                </a:solidFill>
                <a:latin typeface="Times New Roman"/>
                <a:cs typeface="Times New Roman"/>
              </a:rPr>
              <a:t>6</a:t>
            </a:r>
            <a:endParaRPr sz="33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949848" y="3548022"/>
            <a:ext cx="14388252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315834" algn="l"/>
              </a:tabLst>
            </a:pPr>
            <a:r>
              <a:rPr lang="en-US" sz="10000" dirty="0"/>
              <a:t>Property Finder </a:t>
            </a:r>
            <a:br>
              <a:rPr lang="en-US" sz="10000" dirty="0"/>
            </a:br>
            <a:r>
              <a:rPr lang="en-US" sz="10000" dirty="0"/>
              <a:t>Real Estate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086789A-36E4-FA30-D967-3DB67949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A0C212B-0A42-EE04-4E94-84ADA593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AA5D3-44B1-FA6C-882A-0D8F7E1C2F1C}"/>
              </a:ext>
            </a:extLst>
          </p:cNvPr>
          <p:cNvSpPr/>
          <p:nvPr/>
        </p:nvSpPr>
        <p:spPr>
          <a:xfrm>
            <a:off x="2318645" y="1259840"/>
            <a:ext cx="13650710" cy="776732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BC9154-C8AC-33D9-6847-B526D33DB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5181" y="2476500"/>
            <a:ext cx="8824706" cy="49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 used Kaggle for collecting the campaign &amp; reviews datasets and it’s about 38000 different campaign &amp; 49000 reviews.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600" dirty="0">
                <a:solidFill>
                  <a:schemeClr val="tx1"/>
                </a:solidFill>
                <a:latin typeface="Arial" panose="020B0604020202020204" pitchFamily="34" charset="0"/>
              </a:rPr>
              <a:t>Fastbase for agents dataset was about 3600 agent modified using </a:t>
            </a:r>
            <a:r>
              <a:rPr lang="en-US" altLang="en-US" sz="3600" dirty="0" err="1">
                <a:solidFill>
                  <a:schemeClr val="tx1"/>
                </a:solidFill>
                <a:latin typeface="Arial" panose="020B0604020202020204" pitchFamily="34" charset="0"/>
              </a:rPr>
              <a:t>chatgpt</a:t>
            </a:r>
            <a:r>
              <a:rPr lang="en-US" altLang="en-US" sz="3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71EA8-21B4-F5AE-9094-37CA83BE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63" y="5275386"/>
            <a:ext cx="302895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39776-F217-5480-297C-674EBAB4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13" y="2935165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5E1091-DDD6-EAFB-6DDF-94C93029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8" y="1866900"/>
            <a:ext cx="8688012" cy="7973538"/>
          </a:xfrm>
          <a:prstGeom prst="rect">
            <a:avLst/>
          </a:prstGeom>
        </p:spPr>
      </p:pic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FEC652EA-89CA-97F9-AE58-5372F3A4F66F}"/>
              </a:ext>
            </a:extLst>
          </p:cNvPr>
          <p:cNvSpPr/>
          <p:nvPr/>
        </p:nvSpPr>
        <p:spPr>
          <a:xfrm>
            <a:off x="9001067" y="359758"/>
            <a:ext cx="4638733" cy="1246495"/>
          </a:xfrm>
          <a:prstGeom prst="homePlat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86AE9AC6-AB5D-3002-2054-CD245D6076C5}"/>
              </a:ext>
            </a:extLst>
          </p:cNvPr>
          <p:cNvSpPr txBox="1"/>
          <p:nvPr/>
        </p:nvSpPr>
        <p:spPr>
          <a:xfrm>
            <a:off x="9174480" y="564117"/>
            <a:ext cx="5468620" cy="738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lang="en-US" sz="4400" dirty="0">
                <a:solidFill>
                  <a:srgbClr val="C00000"/>
                </a:solidFill>
                <a:latin typeface="Times New Roman"/>
                <a:cs typeface="Times New Roman"/>
              </a:rPr>
              <a:t>(Property Finder)</a:t>
            </a:r>
            <a:endParaRPr sz="44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020CB1CD-A29F-511D-0466-964389B128C9}"/>
              </a:ext>
            </a:extLst>
          </p:cNvPr>
          <p:cNvSpPr/>
          <p:nvPr/>
        </p:nvSpPr>
        <p:spPr>
          <a:xfrm>
            <a:off x="15479918" y="8420100"/>
            <a:ext cx="2808605" cy="1866984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57B805E8-8A8A-0865-B61D-45930B3A763C}"/>
              </a:ext>
            </a:extLst>
          </p:cNvPr>
          <p:cNvSpPr/>
          <p:nvPr/>
        </p:nvSpPr>
        <p:spPr>
          <a:xfrm>
            <a:off x="14508480" y="-22860"/>
            <a:ext cx="3810000" cy="2651760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28C86488-CE7B-ABC4-4A03-B59F0BBADE31}"/>
              </a:ext>
            </a:extLst>
          </p:cNvPr>
          <p:cNvSpPr txBox="1">
            <a:spLocks/>
          </p:cNvSpPr>
          <p:nvPr/>
        </p:nvSpPr>
        <p:spPr>
          <a:xfrm>
            <a:off x="2345112" y="310202"/>
            <a:ext cx="723900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6300" b="1" i="0">
                <a:solidFill>
                  <a:srgbClr val="3B373C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8000" spc="-10">
                <a:solidFill>
                  <a:srgbClr val="BE2937"/>
                </a:solidFill>
              </a:rPr>
              <a:t>Web Scraping</a:t>
            </a:r>
            <a:endParaRPr lang="en-US" sz="8000" dirty="0"/>
          </a:p>
        </p:txBody>
      </p:sp>
      <p:pic>
        <p:nvPicPr>
          <p:cNvPr id="34" name="object 16">
            <a:extLst>
              <a:ext uri="{FF2B5EF4-FFF2-40B4-BE49-F238E27FC236}">
                <a16:creationId xmlns:a16="http://schemas.microsoft.com/office/drawing/2014/main" id="{11317568-0B62-F6FA-8A00-42F3A466A0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20329"/>
            <a:ext cx="1333499" cy="14262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E5BB97-3598-9B51-BE33-221D7912D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632" y="2184069"/>
            <a:ext cx="8278380" cy="75067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C1169-9C07-D2FD-F4B8-F9B42E64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7">
            <a:extLst>
              <a:ext uri="{FF2B5EF4-FFF2-40B4-BE49-F238E27FC236}">
                <a16:creationId xmlns:a16="http://schemas.microsoft.com/office/drawing/2014/main" id="{32ED8817-5DBC-DE4A-0408-197333B12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5112" y="310202"/>
            <a:ext cx="723900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8000" spc="-10" dirty="0">
                <a:solidFill>
                  <a:srgbClr val="BE2937"/>
                </a:solidFill>
              </a:rPr>
              <a:t>Web Scraping</a:t>
            </a:r>
            <a:endParaRPr sz="8000" dirty="0"/>
          </a:p>
        </p:txBody>
      </p:sp>
      <p:pic>
        <p:nvPicPr>
          <p:cNvPr id="13" name="object 16">
            <a:extLst>
              <a:ext uri="{FF2B5EF4-FFF2-40B4-BE49-F238E27FC236}">
                <a16:creationId xmlns:a16="http://schemas.microsoft.com/office/drawing/2014/main" id="{54940C08-3A96-40A0-9A59-0821F5CECB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0329"/>
            <a:ext cx="1333499" cy="1426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34E08-C247-02A5-C6AC-2A3C3EC92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8" y="2171698"/>
            <a:ext cx="8145012" cy="7325747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4C6BB0D-40F4-BF64-FEEE-F5896F21F0AC}"/>
              </a:ext>
            </a:extLst>
          </p:cNvPr>
          <p:cNvSpPr/>
          <p:nvPr/>
        </p:nvSpPr>
        <p:spPr>
          <a:xfrm>
            <a:off x="8991600" y="400076"/>
            <a:ext cx="3648133" cy="1246495"/>
          </a:xfrm>
          <a:prstGeom prst="homePlat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A7859877-C903-6F57-39BE-6823EA4346DC}"/>
              </a:ext>
            </a:extLst>
          </p:cNvPr>
          <p:cNvSpPr txBox="1"/>
          <p:nvPr/>
        </p:nvSpPr>
        <p:spPr>
          <a:xfrm>
            <a:off x="9448800" y="564117"/>
            <a:ext cx="5468620" cy="738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lang="en-US" sz="4400" dirty="0">
                <a:solidFill>
                  <a:srgbClr val="C00000"/>
                </a:solidFill>
                <a:latin typeface="Times New Roman"/>
                <a:cs typeface="Times New Roman"/>
              </a:rPr>
              <a:t>(Fastbase)</a:t>
            </a:r>
            <a:endParaRPr sz="44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037FCA2-3214-A803-62B2-DA1B0F3DBD4F}"/>
              </a:ext>
            </a:extLst>
          </p:cNvPr>
          <p:cNvSpPr/>
          <p:nvPr/>
        </p:nvSpPr>
        <p:spPr>
          <a:xfrm>
            <a:off x="14478001" y="-84"/>
            <a:ext cx="3810000" cy="3009984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180A32C-A908-F9E5-9E88-C0833FD6BD9C}"/>
              </a:ext>
            </a:extLst>
          </p:cNvPr>
          <p:cNvSpPr/>
          <p:nvPr/>
        </p:nvSpPr>
        <p:spPr>
          <a:xfrm>
            <a:off x="15479918" y="8420100"/>
            <a:ext cx="2808605" cy="1866984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6CF879-68A3-D6F8-0358-4C9A0338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60" y="2447962"/>
            <a:ext cx="876422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105EB2-626B-AF6E-76E6-56D9F83C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75AEFC2C-BB4C-E24F-81BE-05FA36F7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FADD6-4144-B5B5-092B-B4E96B01C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38709"/>
              </p:ext>
            </p:extLst>
          </p:nvPr>
        </p:nvGraphicFramePr>
        <p:xfrm>
          <a:off x="2560320" y="1516380"/>
          <a:ext cx="13167360" cy="725424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291840">
                  <a:extLst>
                    <a:ext uri="{9D8B030D-6E8A-4147-A177-3AD203B41FA5}">
                      <a16:colId xmlns:a16="http://schemas.microsoft.com/office/drawing/2014/main" val="3748403747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939397221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3236615456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367873211"/>
                    </a:ext>
                  </a:extLst>
                </a:gridCol>
              </a:tblGrid>
              <a:tr h="11809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Main Function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What It Does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Typical Use in Scraping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1866575"/>
                  </a:ext>
                </a:extLst>
              </a:tr>
              <a:tr h="2193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Beautiful Soup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HTML parsing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 dirty="0"/>
                        <a:t>Extracts data from page source using tags and attributes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/>
                        <a:t>Scraping static pages or parsed HTML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24684"/>
                  </a:ext>
                </a:extLst>
              </a:tr>
              <a:tr h="2193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Selenium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Browser automation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/>
                        <a:t>Loads JavaScript content and interacts with web pages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 dirty="0"/>
                        <a:t>Scraping dynamic or interactive websites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223983"/>
                  </a:ext>
                </a:extLst>
              </a:tr>
              <a:tr h="1687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tqdm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Progress tracking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/>
                        <a:t>Displays progress bars for loops and long tasks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E" sz="2400" b="1" dirty="0"/>
                        <a:t>Monitoring large scraping or ETL jobs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732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25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7CE4A-41DA-A964-3460-20253A87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78F478C-F8BA-2745-76A2-C36944A4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16A8274A-CB07-DDA9-B74C-01DE5B0C84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A393BA-321F-E515-7ED7-7C8FE050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AD772F5-E98C-229E-216B-B5EEF0177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970250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03 ERD &amp; </a:t>
            </a:r>
            <a:b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43121CD8-BF7C-BAB2-B50A-ED3A8E3DC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8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7AFAB72-D387-E767-2F12-C86DFFAE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7685E688-E257-5B0A-EF6A-72BD6922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6D83FC-2614-83BB-F10B-2D44D7EB84C5}"/>
              </a:ext>
            </a:extLst>
          </p:cNvPr>
          <p:cNvSpPr/>
          <p:nvPr/>
        </p:nvSpPr>
        <p:spPr>
          <a:xfrm>
            <a:off x="1447800" y="1028699"/>
            <a:ext cx="15392400" cy="84582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A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18485F-F335-2052-63EC-819449AC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320" y="2023894"/>
            <a:ext cx="14691360" cy="623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collected and combined multiple data sources for a complete real-estate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leads and listing data prepared, then enriched with:</a:t>
            </a:r>
            <a:b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• Campaign and reviews data from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b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• Agent information from </a:t>
            </a:r>
            <a:r>
              <a:rPr kumimoji="0" lang="en-US" altLang="en-US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FastBase</a:t>
            </a: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Assigned leads data to properties, agents, and marketing campaigns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the dataset: removed duplicates, fixed missing values, standardized formats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and documented the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ERD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(Entity-Relationship Diagram)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and validated relationships between all tables for a consistent data model</a:t>
            </a:r>
          </a:p>
        </p:txBody>
      </p:sp>
    </p:spTree>
    <p:extLst>
      <p:ext uri="{BB962C8B-B14F-4D97-AF65-F5344CB8AC3E}">
        <p14:creationId xmlns:p14="http://schemas.microsoft.com/office/powerpoint/2010/main" val="20119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D1C07-E6F2-00F6-7F23-398967A4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63EAEFE0-D73D-6A11-60CD-71058EF44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17678400" cy="9753600"/>
          </a:xfrm>
          <a:prstGeom prst="rect">
            <a:avLst/>
          </a:prstGeom>
        </p:spPr>
      </p:pic>
      <p:pic>
        <p:nvPicPr>
          <p:cNvPr id="11" name="Picture 2" descr="Red background Images - Free Download on Freepik">
            <a:extLst>
              <a:ext uri="{FF2B5EF4-FFF2-40B4-BE49-F238E27FC236}">
                <a16:creationId xmlns:a16="http://schemas.microsoft.com/office/drawing/2014/main" id="{FB986DD9-9A8F-5B3B-56A8-AAE0995C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12192000" y="5829300"/>
            <a:ext cx="4140200" cy="2613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B624EF-A596-669D-96C4-F63A4DEC7966}"/>
              </a:ext>
            </a:extLst>
          </p:cNvPr>
          <p:cNvSpPr txBox="1"/>
          <p:nvPr/>
        </p:nvSpPr>
        <p:spPr>
          <a:xfrm>
            <a:off x="13728700" y="6535846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ERD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5A559-CC36-6F55-F911-9D388B5127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436" y="6509752"/>
            <a:ext cx="1473912" cy="12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0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C043AB-EB57-2D65-99B9-4F6E3000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C4F60462-B3E2-D0DE-0E20-59FA923C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FE44E5-BD91-A1DC-9C12-A6FCFCF8A495}"/>
              </a:ext>
            </a:extLst>
          </p:cNvPr>
          <p:cNvSpPr/>
          <p:nvPr/>
        </p:nvSpPr>
        <p:spPr>
          <a:xfrm>
            <a:off x="1447800" y="1028699"/>
            <a:ext cx="15392400" cy="84582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A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1DC68A-6F59-EB3B-0410-87C46E79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320" y="1366985"/>
            <a:ext cx="14691360" cy="755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E" sz="2800" dirty="0"/>
              <a:t>For the data model, we implemented a </a:t>
            </a:r>
            <a:r>
              <a:rPr lang="en-AE" sz="2800" b="1" dirty="0"/>
              <a:t>Galaxy Schema</a:t>
            </a:r>
            <a:r>
              <a:rPr lang="en-AE" sz="2800" dirty="0"/>
              <a:t> (Fact Constellation Model) to support integrated real-estate analytics. Multiple fact tables share common dimensions, enabling unified reporting across sales, leads, campaigns, and reviews.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AE" sz="2800" dirty="0"/>
          </a:p>
          <a:p>
            <a:pPr lvl="2"/>
            <a:r>
              <a:rPr lang="en-US" sz="2800" b="1" dirty="0"/>
              <a:t>Why Galaxy Schema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Needed to analyze multiple business processes:</a:t>
            </a:r>
            <a:br>
              <a:rPr lang="en-US" sz="2800" dirty="0"/>
            </a:br>
            <a:r>
              <a:rPr lang="en-US" sz="2800" b="1" dirty="0"/>
              <a:t>Leads → Listings → Sales → Reviews</a:t>
            </a:r>
            <a:endParaRPr lang="en-US" sz="2800" dirty="0"/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Shared dimensions:</a:t>
            </a:r>
            <a:br>
              <a:rPr lang="en-US" sz="2800" dirty="0"/>
            </a:br>
            <a:r>
              <a:rPr lang="en-US" sz="2800" b="1" dirty="0"/>
              <a:t>Date, Agents, Listings, Leads, Campaigns</a:t>
            </a:r>
            <a:endParaRPr lang="en-US" sz="2800" dirty="0"/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Reduces data duplication across facts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Supports scalable analytics as business grows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Enables cross-process KPIs (conversion rates, ROI, agent performance)</a:t>
            </a:r>
          </a:p>
        </p:txBody>
      </p:sp>
    </p:spTree>
    <p:extLst>
      <p:ext uri="{BB962C8B-B14F-4D97-AF65-F5344CB8AC3E}">
        <p14:creationId xmlns:p14="http://schemas.microsoft.com/office/powerpoint/2010/main" val="10732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8E665-DB6F-D1E7-3D7A-B13A1987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10A13C2A-40A5-CB29-91A0-743187C86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0E4F-63B3-9161-CA47-A4E00737460A}"/>
              </a:ext>
            </a:extLst>
          </p:cNvPr>
          <p:cNvSpPr/>
          <p:nvPr/>
        </p:nvSpPr>
        <p:spPr>
          <a:xfrm>
            <a:off x="1447800" y="1028699"/>
            <a:ext cx="15392400" cy="84582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A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9AD7A-F478-64DA-6AAA-A0AE4D7D969D}"/>
              </a:ext>
            </a:extLst>
          </p:cNvPr>
          <p:cNvSpPr txBox="1"/>
          <p:nvPr/>
        </p:nvSpPr>
        <p:spPr>
          <a:xfrm>
            <a:off x="2514600" y="1628595"/>
            <a:ext cx="13030200" cy="702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b="1" dirty="0"/>
              <a:t>Model Structure</a:t>
            </a:r>
          </a:p>
          <a:p>
            <a:pPr>
              <a:lnSpc>
                <a:spcPct val="150000"/>
              </a:lnSpc>
            </a:pPr>
            <a:r>
              <a:rPr lang="en-AE" sz="2800" b="1" dirty="0">
                <a:highlight>
                  <a:srgbClr val="FFFF00"/>
                </a:highlight>
              </a:rPr>
              <a:t>Fact Tables</a:t>
            </a:r>
            <a:endParaRPr lang="en-AE" sz="2800" dirty="0"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Fact Leads</a:t>
            </a:r>
            <a:r>
              <a:rPr lang="en-AE" sz="2800" dirty="0"/>
              <a:t> — lead status, conversion flags, agent &amp; campaign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Fact Sales</a:t>
            </a:r>
            <a:r>
              <a:rPr lang="en-AE" sz="2800" dirty="0"/>
              <a:t> — final prices, commission rates, financial outcomes</a:t>
            </a:r>
          </a:p>
          <a:p>
            <a:pPr>
              <a:lnSpc>
                <a:spcPct val="150000"/>
              </a:lnSpc>
            </a:pPr>
            <a:r>
              <a:rPr lang="en-AE" sz="2800" b="1" dirty="0">
                <a:highlight>
                  <a:srgbClr val="FFFF00"/>
                </a:highlight>
              </a:rPr>
              <a:t>Dimension Tables</a:t>
            </a:r>
            <a:endParaRPr lang="en-AE" sz="2800" dirty="0">
              <a:highlight>
                <a:srgbClr val="FFFF00"/>
              </a:highlight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Agents</a:t>
            </a:r>
            <a:r>
              <a:rPr lang="en-AE" sz="2800" dirty="0"/>
              <a:t> — agent profile, experience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Leads</a:t>
            </a:r>
            <a:r>
              <a:rPr lang="en-AE" sz="2800" dirty="0"/>
              <a:t> — customer &amp; lead attributes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Listings</a:t>
            </a:r>
            <a:r>
              <a:rPr lang="en-AE" sz="2800" dirty="0"/>
              <a:t> — property details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Campaigns</a:t>
            </a:r>
            <a:r>
              <a:rPr lang="en-AE" sz="2800" dirty="0"/>
              <a:t> — marketing info &amp; performance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Reviews</a:t>
            </a:r>
            <a:r>
              <a:rPr lang="en-AE" sz="2800" dirty="0"/>
              <a:t> — customer sentiment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E" sz="2800" b="1" dirty="0"/>
              <a:t>Dim Date</a:t>
            </a:r>
            <a:r>
              <a:rPr lang="en-AE" sz="2800" dirty="0"/>
              <a:t> — unified time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643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5AA5C-6E56-D65A-43FA-4E564775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E6631270-5EDE-0A15-8466-595E2629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"/>
            <a:ext cx="17830800" cy="9906000"/>
          </a:xfrm>
          <a:prstGeom prst="rect">
            <a:avLst/>
          </a:prstGeom>
        </p:spPr>
      </p:pic>
      <p:pic>
        <p:nvPicPr>
          <p:cNvPr id="3" name="Picture 2" descr="Red background Images - Free Download on Freepik">
            <a:extLst>
              <a:ext uri="{FF2B5EF4-FFF2-40B4-BE49-F238E27FC236}">
                <a16:creationId xmlns:a16="http://schemas.microsoft.com/office/drawing/2014/main" id="{6AC939D3-19B4-8CE0-6707-B3A3B5108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11887200" y="8124625"/>
            <a:ext cx="6172200" cy="197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70C4A-258D-04D2-C092-9158C640958F}"/>
              </a:ext>
            </a:extLst>
          </p:cNvPr>
          <p:cNvSpPr txBox="1"/>
          <p:nvPr/>
        </p:nvSpPr>
        <p:spPr>
          <a:xfrm>
            <a:off x="12122150" y="8510398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Data Model</a:t>
            </a:r>
            <a:endParaRPr lang="en-AE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31562"/>
            <a:ext cx="18287999" cy="1447191"/>
          </a:xfrm>
          <a:prstGeom prst="rect">
            <a:avLst/>
          </a:prstGeom>
          <a:solidFill>
            <a:srgbClr val="A5444A"/>
          </a:solidFill>
        </p:spPr>
        <p:txBody>
          <a:bodyPr vert="horz" wrap="square" lIns="0" tIns="158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5"/>
              </a:spcBef>
            </a:pPr>
            <a:r>
              <a:rPr sz="9300" spc="-20" dirty="0">
                <a:solidFill>
                  <a:srgbClr val="FFFFFF"/>
                </a:solidFill>
              </a:rPr>
              <a:t>Team</a:t>
            </a:r>
            <a:r>
              <a:rPr lang="en-US" sz="9300" spc="-20" dirty="0">
                <a:solidFill>
                  <a:srgbClr val="FFFFFF"/>
                </a:solidFill>
              </a:rPr>
              <a:t> Project</a:t>
            </a:r>
            <a:endParaRPr sz="9300" dirty="0"/>
          </a:p>
        </p:txBody>
      </p:sp>
      <p:sp>
        <p:nvSpPr>
          <p:cNvPr id="3" name="object 3"/>
          <p:cNvSpPr txBox="1"/>
          <p:nvPr/>
        </p:nvSpPr>
        <p:spPr>
          <a:xfrm>
            <a:off x="5163819" y="2476500"/>
            <a:ext cx="7960359" cy="6316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dirty="0">
                <a:solidFill>
                  <a:srgbClr val="C00000"/>
                </a:solidFill>
                <a:latin typeface="Times New Roman"/>
                <a:cs typeface="Times New Roman"/>
              </a:rPr>
              <a:t>Rahma Yasser</a:t>
            </a: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dirty="0">
                <a:solidFill>
                  <a:srgbClr val="C00000"/>
                </a:solidFill>
                <a:latin typeface="Times New Roman"/>
                <a:cs typeface="Times New Roman"/>
              </a:rPr>
              <a:t>Kerolos Romany</a:t>
            </a: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dirty="0">
                <a:solidFill>
                  <a:srgbClr val="C00000"/>
                </a:solidFill>
                <a:latin typeface="Times New Roman"/>
                <a:cs typeface="Times New Roman"/>
              </a:rPr>
              <a:t>Ereny Naeem</a:t>
            </a: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dirty="0">
                <a:solidFill>
                  <a:srgbClr val="C00000"/>
                </a:solidFill>
                <a:latin typeface="Times New Roman"/>
                <a:cs typeface="Times New Roman"/>
              </a:rPr>
              <a:t>Ahmed Saad</a:t>
            </a: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endParaRPr lang="en-US" sz="50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b="1" dirty="0">
                <a:solidFill>
                  <a:srgbClr val="C00000"/>
                </a:solidFill>
                <a:latin typeface="Times New Roman"/>
                <a:cs typeface="Times New Roman"/>
              </a:rPr>
              <a:t>Under the supervision of</a:t>
            </a:r>
          </a:p>
          <a:p>
            <a:pPr marL="73025" marR="221615" indent="22225" algn="ctr">
              <a:lnSpc>
                <a:spcPct val="117000"/>
              </a:lnSpc>
              <a:spcBef>
                <a:spcPts val="100"/>
              </a:spcBef>
            </a:pPr>
            <a:r>
              <a:rPr lang="en-US" sz="5000" b="1" dirty="0">
                <a:solidFill>
                  <a:srgbClr val="C00000"/>
                </a:solidFill>
                <a:latin typeface="Times New Roman"/>
                <a:cs typeface="Times New Roman"/>
              </a:rPr>
              <a:t>Eng Tasneem Atta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CFFA3-6E69-2C1A-9976-9970870B5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FA897DC-B94C-063F-8EF5-ECA14264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78E4ABCF-C156-F751-7774-14F2222D41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E8F5568-D0E0-F5AA-A76F-7669B5E6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B063D1-7739-12B1-599E-27F0732B4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970250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04 BI Queries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1765CBEB-8979-A034-90A5-08B63C44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11D58E-0345-8294-3261-6D5682BB1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1BC92066-AFA7-1D07-D539-8753945E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147D9-83AA-0610-3FF1-9D70C2582FC9}"/>
              </a:ext>
            </a:extLst>
          </p:cNvPr>
          <p:cNvSpPr/>
          <p:nvPr/>
        </p:nvSpPr>
        <p:spPr>
          <a:xfrm>
            <a:off x="1447800" y="1028699"/>
            <a:ext cx="15392400" cy="84582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AE" sz="4000" dirty="0"/>
              <a:t>To support business intelligence analysis, this project relies on </a:t>
            </a:r>
            <a:r>
              <a:rPr lang="en-AE" sz="4000" b="1" dirty="0"/>
              <a:t>Oracle SQL</a:t>
            </a:r>
            <a:r>
              <a:rPr lang="en-AE" sz="4000" dirty="0"/>
              <a:t> as the primary querying tool. Advanced SQL techniques such as </a:t>
            </a:r>
            <a:r>
              <a:rPr lang="en-AE" sz="4000" b="1" dirty="0"/>
              <a:t>JOINs</a:t>
            </a:r>
            <a:r>
              <a:rPr lang="en-AE" sz="4000" dirty="0"/>
              <a:t>, </a:t>
            </a:r>
            <a:r>
              <a:rPr lang="en-AE" sz="4000" b="1" dirty="0"/>
              <a:t>Common Table Expressions (CTEs)</a:t>
            </a:r>
            <a:r>
              <a:rPr lang="en-AE" sz="4000" dirty="0"/>
              <a:t>, </a:t>
            </a:r>
            <a:r>
              <a:rPr lang="en-AE" sz="4000" b="1" dirty="0"/>
              <a:t>aggregations</a:t>
            </a:r>
            <a:r>
              <a:rPr lang="en-AE" sz="4000" dirty="0"/>
              <a:t>, and </a:t>
            </a:r>
            <a:r>
              <a:rPr lang="en-AE" sz="4000" b="1" dirty="0"/>
              <a:t>conditional logic</a:t>
            </a:r>
            <a:r>
              <a:rPr lang="en-AE" sz="4000" dirty="0"/>
              <a:t> are used to integrate data across multiple entities including customers, leads, agents, campaigns, listings, sales, and reviews.</a:t>
            </a:r>
          </a:p>
          <a:p>
            <a:pPr algn="just"/>
            <a:endParaRPr lang="en-AE" sz="2000" dirty="0"/>
          </a:p>
          <a:p>
            <a:pPr algn="just"/>
            <a:r>
              <a:rPr lang="en-AE" sz="4000" dirty="0"/>
              <a:t>In addition, </a:t>
            </a:r>
            <a:r>
              <a:rPr lang="en-AE" sz="4000" b="1" dirty="0"/>
              <a:t>PL/SQL packages and stored procedures</a:t>
            </a:r>
            <a:r>
              <a:rPr lang="en-AE" sz="4000" dirty="0"/>
              <a:t> are implemented to encapsulate complex analytical logic, such as campaign ROI calculations, and to provide reusable, parameterized reports through </a:t>
            </a:r>
            <a:r>
              <a:rPr lang="en-AE" sz="4000" b="1" dirty="0"/>
              <a:t>REF CURSORs</a:t>
            </a:r>
            <a:r>
              <a:rPr lang="en-AE" sz="4000" dirty="0"/>
              <a:t>. These queries form the analytical backbone of the BI layer and are later consumed by </a:t>
            </a:r>
            <a:r>
              <a:rPr lang="en-AE" sz="4000" b="1" dirty="0"/>
              <a:t>Power BI</a:t>
            </a:r>
            <a:r>
              <a:rPr lang="en-AE" sz="4000" dirty="0"/>
              <a:t> for visualization, KPI tracking, and decision support</a:t>
            </a:r>
          </a:p>
        </p:txBody>
      </p:sp>
    </p:spTree>
    <p:extLst>
      <p:ext uri="{BB962C8B-B14F-4D97-AF65-F5344CB8AC3E}">
        <p14:creationId xmlns:p14="http://schemas.microsoft.com/office/powerpoint/2010/main" val="3553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F7A62E-BD14-368A-E983-54AEDF5A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2316BDDF-6354-96C3-E850-CE18094A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D4E957-F798-C37B-F134-1196E5DA127F}"/>
              </a:ext>
            </a:extLst>
          </p:cNvPr>
          <p:cNvSpPr txBox="1"/>
          <p:nvPr/>
        </p:nvSpPr>
        <p:spPr>
          <a:xfrm>
            <a:off x="2035222" y="571500"/>
            <a:ext cx="16209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spc="-10" dirty="0">
                <a:solidFill>
                  <a:schemeClr val="bg1"/>
                </a:solidFill>
              </a:rPr>
              <a:t>1.</a:t>
            </a:r>
            <a:r>
              <a:rPr lang="en-US" sz="5400" b="1" spc="-10" dirty="0">
                <a:solidFill>
                  <a:schemeClr val="bg1"/>
                </a:solidFill>
              </a:rPr>
              <a:t> </a:t>
            </a:r>
            <a:r>
              <a:rPr lang="en-AE" sz="3200" b="1" spc="-10" dirty="0">
                <a:solidFill>
                  <a:schemeClr val="bg1"/>
                </a:solidFill>
              </a:rPr>
              <a:t>Customer list with lead, agent, and campaign data ORDER BY </a:t>
            </a:r>
            <a:r>
              <a:rPr lang="en-AE" sz="3200" b="1" spc="-10" dirty="0" err="1">
                <a:solidFill>
                  <a:schemeClr val="bg1"/>
                </a:solidFill>
              </a:rPr>
              <a:t>c.customer_id</a:t>
            </a:r>
            <a:endParaRPr lang="en-AE" sz="54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1B04F-E3F2-9EC1-4BCF-C81E93EC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43E08-F6C8-17C6-F5B6-A5BE2B52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162300"/>
            <a:ext cx="7696200" cy="5638800"/>
          </a:xfrm>
          <a:prstGeom prst="rect">
            <a:avLst/>
          </a:prstGeom>
        </p:spPr>
      </p:pic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5DB99965-D7D2-9603-048F-AD3ECAA320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6" b="4505"/>
          <a:stretch>
            <a:fillRect/>
          </a:stretch>
        </p:blipFill>
        <p:spPr>
          <a:xfrm>
            <a:off x="9372600" y="2628899"/>
            <a:ext cx="8686800" cy="670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A04F24-CFCF-210B-B6C7-EA63136D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069524" y="2006612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8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6A2D5E-4236-DF06-D736-66C51CA3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EF5D8E89-DC00-F5F6-3BE6-E73E24AD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BBE85-D032-17A0-F623-9BC2E179AA48}"/>
              </a:ext>
            </a:extLst>
          </p:cNvPr>
          <p:cNvSpPr txBox="1"/>
          <p:nvPr/>
        </p:nvSpPr>
        <p:spPr>
          <a:xfrm>
            <a:off x="2035222" y="571500"/>
            <a:ext cx="162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E" sz="4000" b="1" spc="-10" dirty="0">
                <a:solidFill>
                  <a:schemeClr val="bg1"/>
                </a:solidFill>
              </a:rPr>
              <a:t>2. Conversion rate per </a:t>
            </a:r>
            <a:r>
              <a:rPr lang="en-AE" sz="4000" b="1" spc="-10" dirty="0" err="1">
                <a:solidFill>
                  <a:schemeClr val="bg1"/>
                </a:solidFill>
              </a:rPr>
              <a:t>campaign_id</a:t>
            </a:r>
            <a:r>
              <a:rPr lang="en-AE" sz="4000" b="1" spc="-10" dirty="0">
                <a:solidFill>
                  <a:schemeClr val="bg1"/>
                </a:solidFill>
              </a:rPr>
              <a:t> (convert = </a:t>
            </a:r>
            <a:r>
              <a:rPr lang="en-AE" sz="4000" b="1" spc="-10" dirty="0" err="1">
                <a:solidFill>
                  <a:schemeClr val="bg1"/>
                </a:solidFill>
              </a:rPr>
              <a:t>converted_flag</a:t>
            </a:r>
            <a:r>
              <a:rPr lang="en-AE" sz="4000" b="1" spc="-10" dirty="0">
                <a:solidFill>
                  <a:schemeClr val="bg1"/>
                </a:solidFill>
              </a:rPr>
              <a:t>=1)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3B01D-C456-5E2A-19ED-3F7DF37CD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FFE3A-816B-4248-391A-0ADDB6AE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0" y="3467100"/>
            <a:ext cx="7601750" cy="518159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33748-04FF-C980-ED99-96BDAA7CC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5" r="64103" b="5855"/>
          <a:stretch>
            <a:fillRect/>
          </a:stretch>
        </p:blipFill>
        <p:spPr>
          <a:xfrm>
            <a:off x="11049000" y="2247900"/>
            <a:ext cx="6509655" cy="6400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E932E-30E9-DA64-3251-603A12365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127323" y="2366440"/>
            <a:ext cx="4339906" cy="27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EDBAF-41D5-AB25-4474-8D231DF2F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843EBB9D-6EF8-3E5A-0806-1FFEFAFC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CB359-B72D-9DF8-5A07-C689A29E2874}"/>
              </a:ext>
            </a:extLst>
          </p:cNvPr>
          <p:cNvSpPr txBox="1"/>
          <p:nvPr/>
        </p:nvSpPr>
        <p:spPr>
          <a:xfrm>
            <a:off x="2035222" y="571500"/>
            <a:ext cx="16209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spc="-10" dirty="0">
                <a:solidFill>
                  <a:schemeClr val="bg1"/>
                </a:solidFill>
              </a:rPr>
              <a:t>3. </a:t>
            </a:r>
            <a:r>
              <a:rPr lang="fr-FR" sz="5400" b="1" spc="-10" dirty="0">
                <a:solidFill>
                  <a:schemeClr val="bg1"/>
                </a:solidFill>
              </a:rPr>
              <a:t>Agent performance: conversions + </a:t>
            </a:r>
            <a:r>
              <a:rPr lang="fr-FR" sz="5400" b="1" spc="-10" dirty="0" err="1">
                <a:solidFill>
                  <a:schemeClr val="bg1"/>
                </a:solidFill>
              </a:rPr>
              <a:t>experience</a:t>
            </a:r>
            <a:endParaRPr lang="fr-FR" sz="54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3D125-3CD6-332F-4C54-D9EFC350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5D6B7-0698-7091-EA9C-3FCAC517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2" y="3169920"/>
            <a:ext cx="9859116" cy="6248400"/>
          </a:xfrm>
          <a:prstGeom prst="rect">
            <a:avLst/>
          </a:prstGeo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3F7A0F44-0F1C-AAB7-8B73-CA9798A35E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1" r="33245" b="4381"/>
          <a:stretch>
            <a:fillRect/>
          </a:stretch>
        </p:blipFill>
        <p:spPr>
          <a:xfrm>
            <a:off x="10744201" y="2781300"/>
            <a:ext cx="7500254" cy="693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94F58C-FBBA-6D2C-ED91-CBF7F668A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608164" y="2477743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7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A62C20-D57B-C4B4-3366-4F9BC74E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2A2BD38D-9B31-26E1-45C1-399D5882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4B994-8311-1006-9CAC-8D0BAD2107E1}"/>
              </a:ext>
            </a:extLst>
          </p:cNvPr>
          <p:cNvSpPr txBox="1"/>
          <p:nvPr/>
        </p:nvSpPr>
        <p:spPr>
          <a:xfrm>
            <a:off x="2035222" y="571500"/>
            <a:ext cx="162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4. Conversion time (from lead creation date to client contract date) </a:t>
            </a:r>
            <a:endParaRPr lang="en-AE" sz="40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53E88-0ADC-674A-8A18-841D8C8F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E6ECEF-534D-22C9-9DB2-6D4784A94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4" r="52564"/>
          <a:stretch>
            <a:fillRect/>
          </a:stretch>
        </p:blipFill>
        <p:spPr>
          <a:xfrm>
            <a:off x="10896600" y="2095500"/>
            <a:ext cx="7239000" cy="792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5EEA3-297B-9662-D143-16DE52B67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36" y="3162300"/>
            <a:ext cx="8001000" cy="601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BC69C-64E3-DC0A-F33B-4D2609BA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379563" y="3445483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9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511739-0ADE-97FE-699C-4E88F375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788FC33-B8A8-9063-124F-35AF4DF1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E7F45-DBDC-990F-FC2C-AE7EBA4CF42D}"/>
              </a:ext>
            </a:extLst>
          </p:cNvPr>
          <p:cNvSpPr txBox="1"/>
          <p:nvPr/>
        </p:nvSpPr>
        <p:spPr>
          <a:xfrm>
            <a:off x="2035222" y="571500"/>
            <a:ext cx="16209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spc="-10" dirty="0">
                <a:solidFill>
                  <a:schemeClr val="bg1"/>
                </a:solidFill>
              </a:rPr>
              <a:t>5. Top campaigns that acquired VIP clients</a:t>
            </a:r>
            <a:endParaRPr lang="en-AE" sz="48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15E09-21C8-E011-B7C7-BFF995E5D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8F9947-23F7-7714-6E46-120B06FA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 r="83333"/>
          <a:stretch>
            <a:fillRect/>
          </a:stretch>
        </p:blipFill>
        <p:spPr>
          <a:xfrm>
            <a:off x="11125200" y="2171700"/>
            <a:ext cx="7010400" cy="769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A01E8-D606-65BD-2316-94631C7CF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86100"/>
            <a:ext cx="7010400" cy="541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66101B-2FED-E5B3-F295-DC2CC0757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6846164" y="3777242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E45DFDF-7CBF-7422-89F2-ED3C944A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AC2C496-1D0E-89B6-F23E-88EB99D1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8EE9A-1824-891C-8290-3729ECF3152F}"/>
              </a:ext>
            </a:extLst>
          </p:cNvPr>
          <p:cNvSpPr txBox="1"/>
          <p:nvPr/>
        </p:nvSpPr>
        <p:spPr>
          <a:xfrm>
            <a:off x="2035222" y="571500"/>
            <a:ext cx="162092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spc="-10" dirty="0">
                <a:solidFill>
                  <a:schemeClr val="bg1"/>
                </a:solidFill>
              </a:rPr>
              <a:t>6. Uncovering illogical situations(Detecting Irrational Cases): A sale where the listing status is not “SOLD” or a sale date prior to the listing date</a:t>
            </a:r>
            <a:endParaRPr lang="en-AE" sz="32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2087C-B8C7-B7C2-505B-C261F7FC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CEA6BC-D67A-8F68-3749-5EC8770919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6" r="71795"/>
          <a:stretch>
            <a:fillRect/>
          </a:stretch>
        </p:blipFill>
        <p:spPr>
          <a:xfrm>
            <a:off x="10820401" y="2095500"/>
            <a:ext cx="7424054" cy="800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EA9E4-B005-FCA1-39AB-75AC420E4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678140"/>
            <a:ext cx="89154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3CE0B-7111-6110-91BE-A4921B63A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069524" y="4729744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4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B411256-8B52-E884-946E-1527D865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2F4F17A-023E-AE65-772A-E0FC4D9A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7251A8-4334-B26E-FA6A-A3410ECFE465}"/>
              </a:ext>
            </a:extLst>
          </p:cNvPr>
          <p:cNvSpPr txBox="1"/>
          <p:nvPr/>
        </p:nvSpPr>
        <p:spPr>
          <a:xfrm>
            <a:off x="2035222" y="400680"/>
            <a:ext cx="16209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7. Agent performance within each campaign </a:t>
            </a:r>
          </a:p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(agent holding the lead versus the agent who closed the sale)</a:t>
            </a:r>
            <a:endParaRPr lang="en-AE" sz="40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F114E-7199-54E9-9591-97242B06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619C0-A4F4-6510-C125-D21681EB9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6" r="71795"/>
          <a:stretch>
            <a:fillRect/>
          </a:stretch>
        </p:blipFill>
        <p:spPr>
          <a:xfrm>
            <a:off x="10591800" y="2343770"/>
            <a:ext cx="7543800" cy="7143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40E1C-9848-35E0-29E6-AEE1AC22F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33700"/>
            <a:ext cx="9296400" cy="632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08F15-228E-3631-3012-3621D6124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7069524" y="3674083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AD7631-7550-B2E9-E0FA-FD4846C7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5FA8CC44-6181-D448-7666-BE6A11C4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1B7DC-16A8-02DC-2B60-E77BE7653B6D}"/>
              </a:ext>
            </a:extLst>
          </p:cNvPr>
          <p:cNvSpPr txBox="1"/>
          <p:nvPr/>
        </p:nvSpPr>
        <p:spPr>
          <a:xfrm>
            <a:off x="2035222" y="490454"/>
            <a:ext cx="16209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8. Agent Performance within Each Campaign </a:t>
            </a:r>
          </a:p>
          <a:p>
            <a:pPr algn="l"/>
            <a:r>
              <a:rPr lang="en-US" sz="3600" b="1" spc="-10" dirty="0">
                <a:solidFill>
                  <a:schemeClr val="bg1"/>
                </a:solidFill>
              </a:rPr>
              <a:t>(Agent with Lead vs. Agent Who Closed the Sale)</a:t>
            </a:r>
            <a:endParaRPr lang="en-AE" sz="36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84E34-5F9B-694D-298F-E492697D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210D5C-9B40-B2CB-283C-5FD382DBE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7" r="78205"/>
          <a:stretch>
            <a:fillRect/>
          </a:stretch>
        </p:blipFill>
        <p:spPr>
          <a:xfrm>
            <a:off x="11577145" y="2105545"/>
            <a:ext cx="6477000" cy="771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E69BB-86EC-2B75-B5BF-FBF9870A3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857500"/>
            <a:ext cx="8335116" cy="563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47F9C-4B85-6A02-7F5E-B64FE5E26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8065364" y="3674083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2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05100"/>
            <a:ext cx="18288000" cy="6529705"/>
          </a:xfrm>
          <a:custGeom>
            <a:avLst/>
            <a:gdLst/>
            <a:ahLst/>
            <a:cxnLst/>
            <a:rect l="l" t="t" r="r" b="b"/>
            <a:pathLst>
              <a:path w="18288000" h="6529705">
                <a:moveTo>
                  <a:pt x="18288000" y="6529546"/>
                </a:moveTo>
                <a:lnTo>
                  <a:pt x="0" y="652954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6529546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0425" y="584704"/>
            <a:ext cx="9067165" cy="1446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300" dirty="0">
                <a:solidFill>
                  <a:srgbClr val="C00000"/>
                </a:solidFill>
              </a:rPr>
              <a:t>Agenda</a:t>
            </a:r>
            <a:r>
              <a:rPr sz="9300" spc="-35" dirty="0">
                <a:solidFill>
                  <a:srgbClr val="C00000"/>
                </a:solidFill>
              </a:rPr>
              <a:t> </a:t>
            </a:r>
            <a:r>
              <a:rPr sz="9300" spc="-10" dirty="0">
                <a:solidFill>
                  <a:srgbClr val="C00000"/>
                </a:solidFill>
              </a:rPr>
              <a:t>Overview</a:t>
            </a:r>
            <a:endParaRPr sz="9300" dirty="0">
              <a:solidFill>
                <a:srgbClr val="C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793" y="2449055"/>
            <a:ext cx="2180590" cy="3126105"/>
          </a:xfrm>
          <a:prstGeom prst="rect">
            <a:avLst/>
          </a:prstGeom>
        </p:spPr>
        <p:txBody>
          <a:bodyPr vert="horz" wrap="square" lIns="0" tIns="61785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4865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01</a:t>
            </a:r>
            <a:endParaRPr sz="9250" dirty="0">
              <a:latin typeface="Times New Roman"/>
              <a:cs typeface="Times New Roman"/>
            </a:endParaRPr>
          </a:p>
          <a:p>
            <a:pPr marL="321945" marR="5080" indent="-309880">
              <a:lnSpc>
                <a:spcPct val="115900"/>
              </a:lnSpc>
              <a:spcBef>
                <a:spcPts val="894"/>
              </a:spcBef>
            </a:pPr>
            <a:r>
              <a:rPr sz="275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Introduction </a:t>
            </a:r>
            <a:r>
              <a:rPr sz="275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r>
              <a:rPr sz="275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0088" y="5239715"/>
            <a:ext cx="2697480" cy="3516988"/>
          </a:xfrm>
          <a:prstGeom prst="rect">
            <a:avLst/>
          </a:prstGeom>
        </p:spPr>
        <p:txBody>
          <a:bodyPr vert="horz" wrap="square" lIns="0" tIns="511175" rIns="0" bIns="0" rtlCol="0">
            <a:spAutoFit/>
          </a:bodyPr>
          <a:lstStyle/>
          <a:p>
            <a:pPr marL="694055">
              <a:lnSpc>
                <a:spcPct val="100000"/>
              </a:lnSpc>
              <a:spcBef>
                <a:spcPts val="4025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05</a:t>
            </a:r>
            <a:endParaRPr lang="en-AE" sz="9250" b="1" spc="-2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70"/>
              </a:spcBef>
            </a:pPr>
            <a:r>
              <a:rPr lang="en-US"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Data Warehouse    Creation</a:t>
            </a:r>
          </a:p>
          <a:p>
            <a:pPr marL="12700" algn="ctr">
              <a:lnSpc>
                <a:spcPct val="100000"/>
              </a:lnSpc>
              <a:spcBef>
                <a:spcPts val="1170"/>
              </a:spcBef>
            </a:pPr>
            <a:r>
              <a:rPr lang="en-US"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(MS SQL Server)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00541" y="2258637"/>
            <a:ext cx="3178851" cy="3300262"/>
          </a:xfrm>
          <a:prstGeom prst="rect">
            <a:avLst/>
          </a:prstGeom>
        </p:spPr>
        <p:txBody>
          <a:bodyPr vert="horz" wrap="square" lIns="0" tIns="791845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235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02</a:t>
            </a:r>
            <a:endParaRPr lang="en-US" sz="92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lang="en-US"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Dataset Collection &amp; Web Scraping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411200" y="2533074"/>
            <a:ext cx="2434188" cy="3009798"/>
          </a:xfrm>
          <a:prstGeom prst="rect">
            <a:avLst/>
          </a:prstGeom>
        </p:spPr>
        <p:txBody>
          <a:bodyPr vert="horz" wrap="square" lIns="0" tIns="56769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4470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04</a:t>
            </a:r>
            <a:endParaRPr lang="en-AE" sz="9250" b="1" spc="-2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lang="en-US" sz="275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BI Queries (Oracle Toad)</a:t>
            </a:r>
            <a:endParaRPr lang="en-US" sz="27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46556" y="2650715"/>
            <a:ext cx="2697480" cy="2947410"/>
          </a:xfrm>
          <a:prstGeom prst="rect">
            <a:avLst/>
          </a:prstGeom>
        </p:spPr>
        <p:txBody>
          <a:bodyPr vert="horz" wrap="square" lIns="0" tIns="44958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3540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03</a:t>
            </a:r>
            <a:endParaRPr lang="en-US" sz="9250" dirty="0">
              <a:latin typeface="Times New Roman"/>
              <a:cs typeface="Times New Roman"/>
            </a:endParaRPr>
          </a:p>
          <a:p>
            <a:pPr marL="12700" marR="5080" indent="471170">
              <a:lnSpc>
                <a:spcPct val="115900"/>
              </a:lnSpc>
              <a:spcBef>
                <a:spcPts val="500"/>
              </a:spcBef>
            </a:pPr>
            <a:r>
              <a:rPr lang="en-US"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	ERD &amp;</a:t>
            </a:r>
          </a:p>
          <a:p>
            <a:pPr marL="12700" marR="5080" indent="471170">
              <a:lnSpc>
                <a:spcPct val="115900"/>
              </a:lnSpc>
              <a:spcBef>
                <a:spcPts val="500"/>
              </a:spcBef>
            </a:pPr>
            <a:r>
              <a:rPr lang="en-US"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Data Model</a:t>
            </a:r>
            <a:endParaRPr lang="en-US" sz="27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5445" y="5727058"/>
            <a:ext cx="2477110" cy="322928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lang="en-US"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lang="en-US" sz="92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15900"/>
              </a:lnSpc>
              <a:spcBef>
                <a:spcPts val="2825"/>
              </a:spcBef>
            </a:pPr>
            <a:r>
              <a:rPr lang="en-US" sz="27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Data Model Implementation (SSIS)</a:t>
            </a:r>
            <a:endParaRPr lang="en-US" sz="2750" dirty="0">
              <a:latin typeface="Times New Roman"/>
              <a:cs typeface="Times New Roman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EBDCA24-D205-4662-CF12-083AD9F247B6}"/>
              </a:ext>
            </a:extLst>
          </p:cNvPr>
          <p:cNvSpPr txBox="1"/>
          <p:nvPr/>
        </p:nvSpPr>
        <p:spPr>
          <a:xfrm>
            <a:off x="12268200" y="5744902"/>
            <a:ext cx="1765935" cy="27673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lang="en-US" sz="92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92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15900"/>
              </a:lnSpc>
              <a:spcBef>
                <a:spcPts val="2825"/>
              </a:spcBef>
            </a:pPr>
            <a:r>
              <a:rPr sz="27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275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50" b="1" dirty="0">
                <a:solidFill>
                  <a:srgbClr val="FFFFFF"/>
                </a:solidFill>
                <a:latin typeface="Times New Roman"/>
                <a:cs typeface="Times New Roman"/>
              </a:rPr>
              <a:t>BI</a:t>
            </a:r>
            <a:r>
              <a:rPr sz="275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5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75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Dashboards</a:t>
            </a:r>
            <a:endParaRPr sz="2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8C389E-E194-F542-2008-B7110E39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42072334-0D1D-7C3C-0DBF-B31AB32D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C1B0D-0521-1E12-B083-FBDB45384199}"/>
              </a:ext>
            </a:extLst>
          </p:cNvPr>
          <p:cNvSpPr txBox="1"/>
          <p:nvPr/>
        </p:nvSpPr>
        <p:spPr>
          <a:xfrm>
            <a:off x="2035222" y="462235"/>
            <a:ext cx="16209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9. Agent Profit Margin Analysis: Estimate the agent's profit margin (selling price - final price) and calculate their commission</a:t>
            </a:r>
            <a:r>
              <a:rPr lang="en-US" sz="1200" i="1" dirty="0"/>
              <a:t>.</a:t>
            </a:r>
            <a:endParaRPr lang="en-AE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CB87A-1758-9809-6DD1-365AAD665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E2903-2EE7-800E-F29F-75DF6AC1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84" y="2976880"/>
            <a:ext cx="11154516" cy="56388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F328DE-E0C5-D6F2-2B24-0AC0926AC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3" r="51282"/>
          <a:stretch>
            <a:fillRect/>
          </a:stretch>
        </p:blipFill>
        <p:spPr>
          <a:xfrm>
            <a:off x="10260724" y="1785674"/>
            <a:ext cx="7957455" cy="8387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BD862-7943-0852-082D-2A3B50AC7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 flipV="1">
            <a:off x="6808404" y="6971773"/>
            <a:ext cx="4148951" cy="24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5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5C2766-6980-A715-478D-C3848DE7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3BA186A3-64DA-43D3-6FBD-363E148B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C1270-1246-3547-FC63-3E984EF0F501}"/>
              </a:ext>
            </a:extLst>
          </p:cNvPr>
          <p:cNvSpPr txBox="1"/>
          <p:nvPr/>
        </p:nvSpPr>
        <p:spPr>
          <a:xfrm>
            <a:off x="2035222" y="444880"/>
            <a:ext cx="16209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10. Agent performance: total revenue and commission, average market days(</a:t>
            </a:r>
            <a:r>
              <a:rPr lang="en-US" sz="4000" b="1" spc="-10" dirty="0" err="1">
                <a:solidFill>
                  <a:schemeClr val="bg1"/>
                </a:solidFill>
              </a:rPr>
              <a:t>avg_dom</a:t>
            </a:r>
            <a:r>
              <a:rPr lang="en-US" sz="4000" b="1" spc="-10" dirty="0">
                <a:solidFill>
                  <a:schemeClr val="bg1"/>
                </a:solidFill>
              </a:rPr>
              <a:t> ), and number of deals</a:t>
            </a:r>
            <a:endParaRPr lang="en-AE" sz="40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8C15C-6EC0-4C51-F8D2-276824F5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4E3D6-53AE-A546-407A-D11FC6A5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7" y="2933700"/>
            <a:ext cx="9484000" cy="54102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56E374-B8F4-FFD9-C476-261087C348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0" r="36535"/>
          <a:stretch>
            <a:fillRect/>
          </a:stretch>
        </p:blipFill>
        <p:spPr>
          <a:xfrm>
            <a:off x="9448800" y="2387970"/>
            <a:ext cx="8692369" cy="736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17D2C-DEB1-8F21-469B-A2E4897B9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490886" y="7067440"/>
            <a:ext cx="3648952" cy="25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2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5BFB75-EE12-F291-D03A-B7C3A8A7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43400038-0E7A-C5E5-64BF-42FF4BEB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C5832-2266-453D-E102-69AADA9F11C0}"/>
              </a:ext>
            </a:extLst>
          </p:cNvPr>
          <p:cNvSpPr txBox="1"/>
          <p:nvPr/>
        </p:nvSpPr>
        <p:spPr>
          <a:xfrm>
            <a:off x="2035222" y="382875"/>
            <a:ext cx="162092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11. Accurate campaign ROI: </a:t>
            </a:r>
          </a:p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revenue from sales vs. campaign cost</a:t>
            </a:r>
            <a:endParaRPr lang="en-AE" sz="44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ABC87-6D02-C78E-349B-390799EB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C5CCA-ABE1-A9F7-4FD5-76634E4B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071788"/>
            <a:ext cx="8458200" cy="488171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9528DC-793A-BC11-F0DF-3C08887F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0" r="34616"/>
          <a:stretch>
            <a:fillRect/>
          </a:stretch>
        </p:blipFill>
        <p:spPr>
          <a:xfrm>
            <a:off x="9296400" y="2095500"/>
            <a:ext cx="8934917" cy="7926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5BA57-D9FD-5B0D-66F4-938D230CD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84157" flipH="1">
            <a:off x="7221924" y="2629331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3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5C6A10-6B89-6E9F-AB0E-4928913F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C903FC4-94FA-DE66-0429-0D35648B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4C369-8918-B805-1984-C538B9747C3C}"/>
              </a:ext>
            </a:extLst>
          </p:cNvPr>
          <p:cNvSpPr txBox="1"/>
          <p:nvPr/>
        </p:nvSpPr>
        <p:spPr>
          <a:xfrm>
            <a:off x="2035222" y="419445"/>
            <a:ext cx="162092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12. Compound/resort analysis: </a:t>
            </a:r>
          </a:p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revenue + number of deals + average rating</a:t>
            </a:r>
            <a:endParaRPr lang="en-AE" sz="44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1C593-F4A6-3108-6F97-B87C049E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04220-BF65-8142-BE9E-9380345B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8" y="3103179"/>
            <a:ext cx="8763000" cy="495299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509EDA-8708-2400-EECE-11EEF687F8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0" r="58974"/>
          <a:stretch>
            <a:fillRect/>
          </a:stretch>
        </p:blipFill>
        <p:spPr>
          <a:xfrm>
            <a:off x="10187152" y="2362535"/>
            <a:ext cx="7924800" cy="7581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F1FF7-D3A9-4A47-C95C-C4F3DF27A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50526" y="2847164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2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374EDA-211D-228E-3AC9-605E2A334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8F412705-30C0-658F-A085-073965F8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261DC-64DE-AE5F-827F-C23FB6A13131}"/>
              </a:ext>
            </a:extLst>
          </p:cNvPr>
          <p:cNvSpPr txBox="1"/>
          <p:nvPr/>
        </p:nvSpPr>
        <p:spPr>
          <a:xfrm>
            <a:off x="2035222" y="372678"/>
            <a:ext cx="16209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13. Full funnel from campaign to client review </a:t>
            </a:r>
          </a:p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(Positive post-sales review rates)</a:t>
            </a:r>
            <a:endParaRPr lang="en-AE" sz="40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21664-5E07-E02E-9C64-484C36A97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7CE28-0849-F6B8-2B40-B7804225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4" y="2315768"/>
            <a:ext cx="8679330" cy="5301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B34CB-6C29-8DFB-D3DF-9737A38E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30" y="7649768"/>
            <a:ext cx="7757420" cy="18403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FA3B8-5FAA-BF2C-5DEC-39834EB8F3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0" r="58974"/>
          <a:stretch>
            <a:fillRect/>
          </a:stretch>
        </p:blipFill>
        <p:spPr>
          <a:xfrm>
            <a:off x="10287000" y="1960178"/>
            <a:ext cx="8001000" cy="8136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874AA-682F-E4BA-B592-BDA95FF8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6147615" y="2574000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D97B90-A540-A04E-0947-99212351E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8E096A9F-16A3-5C89-570F-BE10DF60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66B19-9F90-A041-2F63-37A1FCE65435}"/>
              </a:ext>
            </a:extLst>
          </p:cNvPr>
          <p:cNvSpPr txBox="1"/>
          <p:nvPr/>
        </p:nvSpPr>
        <p:spPr>
          <a:xfrm>
            <a:off x="2035222" y="429115"/>
            <a:ext cx="16209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spc="-10" dirty="0">
                <a:solidFill>
                  <a:schemeClr val="bg1"/>
                </a:solidFill>
              </a:rPr>
              <a:t>14. Agent Responsible for the Highest Estimated Value </a:t>
            </a:r>
          </a:p>
          <a:p>
            <a:pPr algn="l"/>
            <a:r>
              <a:rPr lang="en-US" sz="4000" b="1" spc="-10" dirty="0">
                <a:solidFill>
                  <a:schemeClr val="bg1"/>
                </a:solidFill>
              </a:rPr>
              <a:t>(rounded by the average increase in hands sold)</a:t>
            </a:r>
            <a:endParaRPr lang="en-AE" sz="4000" b="1" spc="-1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BAEB1-4F46-6246-22FB-C968699D4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A26EDD-B00E-2DA3-30AE-1B8A434D3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8" r="56410"/>
          <a:stretch>
            <a:fillRect/>
          </a:stretch>
        </p:blipFill>
        <p:spPr>
          <a:xfrm>
            <a:off x="11049000" y="2095500"/>
            <a:ext cx="7043055" cy="807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2015F-931D-5781-A7AD-E350A6699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5" y="2755372"/>
            <a:ext cx="8878305" cy="3883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4DF0D-E896-2D7F-9CDD-9F685647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9365" flipH="1">
            <a:off x="7763797" y="2918582"/>
            <a:ext cx="4148951" cy="27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4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3D9E87-CAA9-475F-D0FD-EB66865C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36130729-A5CE-14F0-2DA8-9571BF257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9430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30CCE0-8EBD-5404-6D20-8C78B107BF21}"/>
              </a:ext>
            </a:extLst>
          </p:cNvPr>
          <p:cNvSpPr txBox="1"/>
          <p:nvPr/>
        </p:nvSpPr>
        <p:spPr>
          <a:xfrm>
            <a:off x="2035222" y="571500"/>
            <a:ext cx="16209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spc="-10" dirty="0">
                <a:solidFill>
                  <a:schemeClr val="bg1"/>
                </a:solidFill>
              </a:rPr>
              <a:t>15. </a:t>
            </a:r>
            <a:r>
              <a:rPr lang="en-AE" sz="4800" b="1" spc="-10" dirty="0">
                <a:solidFill>
                  <a:schemeClr val="bg1"/>
                </a:solidFill>
              </a:rPr>
              <a:t>pkg_1: Campaign ROI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DB270-FADE-DF9A-05AD-97D9E0E29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" y="490454"/>
            <a:ext cx="1371600" cy="1267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C765B-8744-8180-9C0E-B87EC302F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973987"/>
            <a:ext cx="5178781" cy="4313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DE164-B460-E766-04A2-ECB4E1835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306771"/>
            <a:ext cx="6858000" cy="398021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DD4B73-DF8C-B254-CE85-691686CD0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3" r="63627"/>
          <a:stretch>
            <a:fillRect/>
          </a:stretch>
        </p:blipFill>
        <p:spPr>
          <a:xfrm>
            <a:off x="10896600" y="2241331"/>
            <a:ext cx="7195455" cy="7700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9FE88-D452-186E-BBAF-ED1C64FA3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1800" flipH="1">
            <a:off x="6966860" y="2322799"/>
            <a:ext cx="4819133" cy="3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30AB0-78BD-9979-BA5D-9E380444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41811D-3ED0-1139-34D7-1DA9B154D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2F4D869C-B156-1CD9-D20C-F0BB0C7F96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8D67F03-D449-8144-C3AE-55D56AB9D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FB7120-9439-4EAA-7DE8-AF8F866D6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1051818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05 Data Warehouse</a:t>
            </a:r>
            <a:b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(MS SQL Server)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8FCF3F1C-5978-BEFA-420B-42755732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58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F27656C-BE4A-3CD4-4101-CD64EE4EF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A831CEEC-A513-F198-38BB-D11DCC10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DF038-5EA7-824C-7AF0-A386797E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7" y="4610100"/>
            <a:ext cx="6470474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01CE6-B05E-E7B2-FCB9-35A5ECC42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95299"/>
            <a:ext cx="7696200" cy="593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5F27B-323A-C4EE-BCA3-E3AE8D854C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310"/>
          <a:stretch>
            <a:fillRect/>
          </a:stretch>
        </p:blipFill>
        <p:spPr>
          <a:xfrm>
            <a:off x="11277600" y="7581901"/>
            <a:ext cx="6619697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9CFF-9F6A-14FA-7327-2A1A30BD5813}"/>
              </a:ext>
            </a:extLst>
          </p:cNvPr>
          <p:cNvSpPr txBox="1"/>
          <p:nvPr/>
        </p:nvSpPr>
        <p:spPr>
          <a:xfrm>
            <a:off x="1308101" y="49529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Fact Sales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B56565-E97E-BB37-2EA0-5FFBB556B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341970" y="3837977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D15E2C-2959-4F54-65F1-AC637A98E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21" name="object 4">
            <a:extLst>
              <a:ext uri="{FF2B5EF4-FFF2-40B4-BE49-F238E27FC236}">
                <a16:creationId xmlns:a16="http://schemas.microsoft.com/office/drawing/2014/main" id="{B19B857B-098F-669A-AEAF-39248FC0D11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3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166223-5CD2-A8FB-12AA-E98BA7EB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D3F8FFD2-D9FC-3937-14F5-A9F38D90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5138F2-F642-1A60-8DEE-1A506E016A11}"/>
              </a:ext>
            </a:extLst>
          </p:cNvPr>
          <p:cNvSpPr txBox="1"/>
          <p:nvPr/>
        </p:nvSpPr>
        <p:spPr>
          <a:xfrm>
            <a:off x="1469167" y="523790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Fact Leads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DAC2BF-39ED-1323-A05B-FE4F93657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466728" y="4243178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05D591-2A6B-C147-9C1C-7E45E1AA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5E877-E5CD-11EA-6B9E-CFB761BA8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" y="4381500"/>
            <a:ext cx="7229296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F3980-2984-460B-46BB-6C4D626EA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833090"/>
            <a:ext cx="8153400" cy="718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76C4D-D2AA-25EC-FA5F-E5483887C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8182270"/>
            <a:ext cx="7535008" cy="1894523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47190B83-911F-FEF0-946A-1E44F449F6F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A9E38-A703-1D24-4926-32B71198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F1BBA7AC-E0D8-F682-8F8E-66B05A0A8C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2C5066-66EE-6D28-AD4B-5F2C784B0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3091" y="1143807"/>
            <a:ext cx="8474024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cs typeface="+mj-cs"/>
              </a:rPr>
              <a:t>01 </a:t>
            </a: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 &amp; Tools Used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87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0ECD13-7599-FB94-38E6-9F77C1D9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E4F8CAB-F6EB-2A98-48C1-BCA8106F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771F1-EEBB-7865-D633-2E5EA48735D4}"/>
              </a:ext>
            </a:extLst>
          </p:cNvPr>
          <p:cNvSpPr txBox="1"/>
          <p:nvPr/>
        </p:nvSpPr>
        <p:spPr>
          <a:xfrm>
            <a:off x="1536098" y="54601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Dim Listings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A1CD9-D280-332F-A53A-F3318590B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773350" y="4544893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C3004D-6236-3EF6-3986-96FCD1153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1AA52-DE5D-A0B3-18A2-71AD9305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5" y="4355858"/>
            <a:ext cx="7069790" cy="574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BB97F-C28A-D022-874E-2E6843009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355" y="1146183"/>
            <a:ext cx="8374769" cy="7176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2EAF3-90BC-EC5B-57B9-D1E9E24A5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8727069"/>
            <a:ext cx="7393635" cy="1369431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D5F243F2-40FC-A81B-A93C-36DBE0AC8EF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77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2D60850-9534-3979-598A-9E377182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855F56B0-56ED-2D14-1A65-1CFA0A36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F2147-9D7E-F74B-5E8B-F762478C0DA0}"/>
              </a:ext>
            </a:extLst>
          </p:cNvPr>
          <p:cNvSpPr txBox="1"/>
          <p:nvPr/>
        </p:nvSpPr>
        <p:spPr>
          <a:xfrm>
            <a:off x="1153161" y="54349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Dim Leads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1C53D4-2091-8350-B537-5773E26C8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468550" y="4522664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B13CAC-FA36-F4A2-1EDF-2E8FAFFD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5C94F-0523-539B-C367-8B860E50F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453965"/>
            <a:ext cx="7393635" cy="5642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AA08E-CF11-70AF-521D-110290F3F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143661"/>
            <a:ext cx="7924800" cy="715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3AD36-FCC3-DAF6-9754-1786A42A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8831822"/>
            <a:ext cx="6710714" cy="1264678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4068DAD6-8E26-3132-3A24-79F0BFDECBA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FE264BF-C314-D791-B72C-0B96CC35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B58E3DE9-19C1-E321-F028-28442DD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52331-52AC-1D77-480B-05E8B710D906}"/>
              </a:ext>
            </a:extLst>
          </p:cNvPr>
          <p:cNvSpPr txBox="1"/>
          <p:nvPr/>
        </p:nvSpPr>
        <p:spPr>
          <a:xfrm>
            <a:off x="1691037" y="53077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Dim Reviews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8958E3-A43D-BD9A-DD07-C4913296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468550" y="4522664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EE562-8992-5D94-5F46-4C8DCE109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3FA6F-3F1A-7599-B37B-B199390F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75"/>
          <a:stretch>
            <a:fillRect/>
          </a:stretch>
        </p:blipFill>
        <p:spPr>
          <a:xfrm>
            <a:off x="172663" y="4457701"/>
            <a:ext cx="6971092" cy="5619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74AA3-9D5C-7A52-2D20-82BBC6A4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268" y="1687417"/>
            <a:ext cx="8022529" cy="659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3B59C-EE67-6FB9-69D4-7B6629768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1" y="8580385"/>
            <a:ext cx="7838090" cy="1287515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882DB56E-F3D7-9181-EB49-23DB70C5490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9DA259-A92D-79C5-E78B-96270302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FF04D58A-B103-D807-C3D1-0016B5AA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F5128B-40D0-817C-8CF6-1C7A74A42C51}"/>
              </a:ext>
            </a:extLst>
          </p:cNvPr>
          <p:cNvSpPr txBox="1"/>
          <p:nvPr/>
        </p:nvSpPr>
        <p:spPr>
          <a:xfrm>
            <a:off x="1798320" y="52379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Dim Campaigns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39A15A-0F07-5A9B-ECB7-01C52879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468550" y="4522664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05C3B-AE16-D57A-E5F8-BB1E9C601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44AF66-EC6C-4037-98CE-492D5343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96" y="4327609"/>
            <a:ext cx="7036873" cy="569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199B7-9A1A-6392-7611-6C69EEC5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47" y="1735943"/>
            <a:ext cx="8087151" cy="6496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BB18A-C9D7-F447-0E58-3E515B7DE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8024" y="8726973"/>
            <a:ext cx="6369976" cy="1372346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999C1168-2788-EB13-6FD4-AB402ED1D59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C1F0ED-9450-C276-2FF5-B9989FEC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FA41B30E-8BF5-14F4-A188-AA7FDE1E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22478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10451-F146-B56A-4156-6B197CCF52DE}"/>
              </a:ext>
            </a:extLst>
          </p:cNvPr>
          <p:cNvSpPr txBox="1"/>
          <p:nvPr/>
        </p:nvSpPr>
        <p:spPr>
          <a:xfrm>
            <a:off x="838200" y="52379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Dim Agents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273F8E-A3DD-6CD1-7254-6C4C17842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1240" flipH="1">
            <a:off x="14468550" y="4522664"/>
            <a:ext cx="4038170" cy="2891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3D298-6448-2079-38BC-64089C02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44962" flipH="1">
            <a:off x="2701840" y="2096772"/>
            <a:ext cx="4148951" cy="2732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9567B6-6AC6-0128-7F89-81A16FE5A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08343"/>
            <a:ext cx="6197008" cy="4924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56783-918D-CCCA-8691-0C4993AF4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92" y="1642666"/>
            <a:ext cx="8154208" cy="656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99AAB-2F16-0A6E-9A9D-33665B32B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434" y="8644334"/>
            <a:ext cx="6934200" cy="1375966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34B2BA40-E12D-8D58-649B-CD1690CFD21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35886" y="415022"/>
            <a:ext cx="2381249" cy="14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1C9D5-718D-4F1C-19B2-F1A469D7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0E4F7DC-6931-9CCD-9C9B-6F30C565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62011CCD-1AAB-78BA-D062-5B3C5837EA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A355879-0C17-D838-F673-ABC00071E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D17B9C-7C62-A9B8-A13F-B9B733315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1051818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06 Data Model Implementation (SSIS)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BD1DD1C-5C23-49CF-24EA-E07B7F388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3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3E0536-DF94-5EA9-C308-7873A133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2335F316-A7B6-7E57-F576-4022DF52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A03F1-6DB8-8B2A-DAE4-4EBFB9AD12B4}"/>
              </a:ext>
            </a:extLst>
          </p:cNvPr>
          <p:cNvSpPr txBox="1"/>
          <p:nvPr/>
        </p:nvSpPr>
        <p:spPr>
          <a:xfrm>
            <a:off x="822434" y="371385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Fact Sales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3ECF4-EA0F-6655-A5AE-AD0189A30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553" flipH="1">
            <a:off x="889898" y="4264964"/>
            <a:ext cx="4148951" cy="273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3A5FE-E1ED-8D12-84A8-4E371ABE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5287" flipH="1">
            <a:off x="13304443" y="5844163"/>
            <a:ext cx="4148951" cy="2732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399F0-11C7-E57C-E9E2-AF9715D76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2552700" y="1943099"/>
            <a:ext cx="13182600" cy="8343901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800CCE90-7145-EAC8-9510-37E089F863B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3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8EE5E95-5BD9-1221-27E2-161030CA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71DD4409-13CB-2C3D-FD5E-BF1AC44C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1B1EA-9F71-6FA5-8E9D-0BE74A0BE7BB}"/>
              </a:ext>
            </a:extLst>
          </p:cNvPr>
          <p:cNvSpPr txBox="1"/>
          <p:nvPr/>
        </p:nvSpPr>
        <p:spPr>
          <a:xfrm>
            <a:off x="822434" y="371385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Fact Leads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D75C-9122-6D41-C0EF-BF2A83CA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553" flipH="1">
            <a:off x="889898" y="4264964"/>
            <a:ext cx="4148951" cy="273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8FFE9-7C54-DC17-47F3-27C75BDA3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5287" flipH="1">
            <a:off x="13304443" y="5844163"/>
            <a:ext cx="4148951" cy="2732514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DC4EA5C0-62E6-FCFB-8BD0-2EEC53E7919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42C80-EFC2-4DBA-E960-277BD8FAC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8" b="27122"/>
          <a:stretch>
            <a:fillRect/>
          </a:stretch>
        </p:blipFill>
        <p:spPr>
          <a:xfrm>
            <a:off x="3098413" y="1943099"/>
            <a:ext cx="12062267" cy="83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41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4E3F17-AB39-BDC5-F635-DF274D51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1E113E1E-12E9-3A7A-E0E2-7E80F202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1A310-9B59-DD7D-42E8-A8C225911326}"/>
              </a:ext>
            </a:extLst>
          </p:cNvPr>
          <p:cNvSpPr txBox="1"/>
          <p:nvPr/>
        </p:nvSpPr>
        <p:spPr>
          <a:xfrm>
            <a:off x="822434" y="371385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 Dim Listings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ACF4150A-8505-E930-6EE6-64829B0DD2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B37F4-D1A1-918E-692D-D1E1CE41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 b="22941"/>
          <a:stretch>
            <a:fillRect/>
          </a:stretch>
        </p:blipFill>
        <p:spPr>
          <a:xfrm>
            <a:off x="11049000" y="1943100"/>
            <a:ext cx="6858008" cy="834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72324-AA32-2344-3BE3-79B9350E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30" b="26116"/>
          <a:stretch>
            <a:fillRect/>
          </a:stretch>
        </p:blipFill>
        <p:spPr>
          <a:xfrm>
            <a:off x="380992" y="1957550"/>
            <a:ext cx="7351084" cy="8326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1B2468-BE6E-C2A0-C67C-1C9EA325A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5000" flipH="1">
            <a:off x="7327851" y="5145470"/>
            <a:ext cx="4062310" cy="26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3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3C2A3D4-34FA-0DBD-FB03-92536105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8B3F1E32-D506-6438-AE62-19956BFF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F241A-8D43-5677-C605-B3E4248AC770}"/>
              </a:ext>
            </a:extLst>
          </p:cNvPr>
          <p:cNvSpPr txBox="1"/>
          <p:nvPr/>
        </p:nvSpPr>
        <p:spPr>
          <a:xfrm>
            <a:off x="822434" y="371385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 Dim Leads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7924CDE2-8721-7D15-19CD-E9509F0C6A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325417-0012-9D07-CDE6-2AA46A31E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75" b="25294"/>
          <a:stretch>
            <a:fillRect/>
          </a:stretch>
        </p:blipFill>
        <p:spPr>
          <a:xfrm>
            <a:off x="10414592" y="1962150"/>
            <a:ext cx="7504308" cy="832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FBF43-E6EE-70C2-CFE5-09D646FFF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55" b="26434"/>
          <a:stretch>
            <a:fillRect/>
          </a:stretch>
        </p:blipFill>
        <p:spPr>
          <a:xfrm>
            <a:off x="369100" y="1943098"/>
            <a:ext cx="7174699" cy="8343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E0BFA-FE36-018A-897E-BD2EE1305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5000" flipH="1">
            <a:off x="7327851" y="5145470"/>
            <a:ext cx="4062310" cy="26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479918" y="8420100"/>
            <a:ext cx="2808605" cy="1866984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719705" y="723900"/>
            <a:ext cx="12848590" cy="827393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AE" sz="4100" dirty="0">
                <a:solidFill>
                  <a:srgbClr val="1B1C1C"/>
                </a:solidFill>
                <a:latin typeface="Times New Roman"/>
                <a:cs typeface="Times New Roman"/>
              </a:rPr>
              <a:t>This project designs and implements an end-to-end Business Intelligence (BI) solution for a real-estate management and marketing platform. It integrates operational data related to customers, agents, properties, leads, campaigns, and sales into a centralized data warehouse optimized for analytical reporting using Power BI.</a:t>
            </a:r>
          </a:p>
          <a:p>
            <a:pPr algn="just">
              <a:lnSpc>
                <a:spcPct val="120000"/>
              </a:lnSpc>
            </a:pPr>
            <a:endParaRPr lang="en-AE" sz="4100" dirty="0">
              <a:solidFill>
                <a:srgbClr val="1B1C1C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0000"/>
              </a:lnSpc>
            </a:pPr>
            <a:r>
              <a:rPr lang="en-AE" sz="4100" dirty="0">
                <a:solidFill>
                  <a:srgbClr val="1B1C1C"/>
                </a:solidFill>
                <a:latin typeface="Times New Roman"/>
                <a:cs typeface="Times New Roman"/>
              </a:rPr>
              <a:t>The project follows standard data engineering practices, starting from data collection and scraping, through ERD and star schema design, and concluding with interactive dashboards and key performance indicators.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8B081DA-ABDA-DBFE-06CD-F0B5362BDFE5}"/>
              </a:ext>
            </a:extLst>
          </p:cNvPr>
          <p:cNvSpPr/>
          <p:nvPr/>
        </p:nvSpPr>
        <p:spPr>
          <a:xfrm>
            <a:off x="16283566" y="1790700"/>
            <a:ext cx="1350645" cy="1427480"/>
          </a:xfrm>
          <a:custGeom>
            <a:avLst/>
            <a:gdLst/>
            <a:ahLst/>
            <a:cxnLst/>
            <a:rect l="l" t="t" r="r" b="b"/>
            <a:pathLst>
              <a:path w="1350644" h="1427480">
                <a:moveTo>
                  <a:pt x="675276" y="1427373"/>
                </a:moveTo>
                <a:lnTo>
                  <a:pt x="629042" y="1425726"/>
                </a:lnTo>
                <a:lnTo>
                  <a:pt x="583645" y="1420858"/>
                </a:lnTo>
                <a:lnTo>
                  <a:pt x="539184" y="1412873"/>
                </a:lnTo>
                <a:lnTo>
                  <a:pt x="495760" y="1401879"/>
                </a:lnTo>
                <a:lnTo>
                  <a:pt x="453475" y="1387982"/>
                </a:lnTo>
                <a:lnTo>
                  <a:pt x="412428" y="1371288"/>
                </a:lnTo>
                <a:lnTo>
                  <a:pt x="372719" y="1351903"/>
                </a:lnTo>
                <a:lnTo>
                  <a:pt x="334451" y="1329934"/>
                </a:lnTo>
                <a:lnTo>
                  <a:pt x="297722" y="1305486"/>
                </a:lnTo>
                <a:lnTo>
                  <a:pt x="262634" y="1278667"/>
                </a:lnTo>
                <a:lnTo>
                  <a:pt x="229288" y="1249583"/>
                </a:lnTo>
                <a:lnTo>
                  <a:pt x="197783" y="1218339"/>
                </a:lnTo>
                <a:lnTo>
                  <a:pt x="168221" y="1185042"/>
                </a:lnTo>
                <a:lnTo>
                  <a:pt x="140702" y="1149799"/>
                </a:lnTo>
                <a:lnTo>
                  <a:pt x="115326" y="1112715"/>
                </a:lnTo>
                <a:lnTo>
                  <a:pt x="92194" y="1073898"/>
                </a:lnTo>
                <a:lnTo>
                  <a:pt x="71408" y="1033452"/>
                </a:lnTo>
                <a:lnTo>
                  <a:pt x="53066" y="991485"/>
                </a:lnTo>
                <a:lnTo>
                  <a:pt x="37270" y="948103"/>
                </a:lnTo>
                <a:lnTo>
                  <a:pt x="24121" y="903412"/>
                </a:lnTo>
                <a:lnTo>
                  <a:pt x="13719" y="857519"/>
                </a:lnTo>
                <a:lnTo>
                  <a:pt x="6164" y="810529"/>
                </a:lnTo>
                <a:lnTo>
                  <a:pt x="1557" y="762550"/>
                </a:lnTo>
                <a:lnTo>
                  <a:pt x="0" y="713686"/>
                </a:lnTo>
                <a:lnTo>
                  <a:pt x="1557" y="664823"/>
                </a:lnTo>
                <a:lnTo>
                  <a:pt x="6164" y="616843"/>
                </a:lnTo>
                <a:lnTo>
                  <a:pt x="13719" y="569853"/>
                </a:lnTo>
                <a:lnTo>
                  <a:pt x="24121" y="523960"/>
                </a:lnTo>
                <a:lnTo>
                  <a:pt x="37270" y="479269"/>
                </a:lnTo>
                <a:lnTo>
                  <a:pt x="53066" y="435887"/>
                </a:lnTo>
                <a:lnTo>
                  <a:pt x="71408" y="393920"/>
                </a:lnTo>
                <a:lnTo>
                  <a:pt x="92194" y="353475"/>
                </a:lnTo>
                <a:lnTo>
                  <a:pt x="115326" y="314657"/>
                </a:lnTo>
                <a:lnTo>
                  <a:pt x="140702" y="277574"/>
                </a:lnTo>
                <a:lnTo>
                  <a:pt x="168221" y="242330"/>
                </a:lnTo>
                <a:lnTo>
                  <a:pt x="197783" y="209034"/>
                </a:lnTo>
                <a:lnTo>
                  <a:pt x="229288" y="177790"/>
                </a:lnTo>
                <a:lnTo>
                  <a:pt x="262634" y="148705"/>
                </a:lnTo>
                <a:lnTo>
                  <a:pt x="297722" y="121886"/>
                </a:lnTo>
                <a:lnTo>
                  <a:pt x="334451" y="97439"/>
                </a:lnTo>
                <a:lnTo>
                  <a:pt x="372719" y="75469"/>
                </a:lnTo>
                <a:lnTo>
                  <a:pt x="412428" y="56085"/>
                </a:lnTo>
                <a:lnTo>
                  <a:pt x="453475" y="39390"/>
                </a:lnTo>
                <a:lnTo>
                  <a:pt x="495760" y="25493"/>
                </a:lnTo>
                <a:lnTo>
                  <a:pt x="539184" y="14499"/>
                </a:lnTo>
                <a:lnTo>
                  <a:pt x="583645" y="6515"/>
                </a:lnTo>
                <a:lnTo>
                  <a:pt x="629042" y="1646"/>
                </a:lnTo>
                <a:lnTo>
                  <a:pt x="675276" y="0"/>
                </a:lnTo>
                <a:lnTo>
                  <a:pt x="721509" y="1646"/>
                </a:lnTo>
                <a:lnTo>
                  <a:pt x="766907" y="6515"/>
                </a:lnTo>
                <a:lnTo>
                  <a:pt x="811367" y="14499"/>
                </a:lnTo>
                <a:lnTo>
                  <a:pt x="854791" y="25493"/>
                </a:lnTo>
                <a:lnTo>
                  <a:pt x="897076" y="39390"/>
                </a:lnTo>
                <a:lnTo>
                  <a:pt x="938124" y="56085"/>
                </a:lnTo>
                <a:lnTo>
                  <a:pt x="977832" y="75469"/>
                </a:lnTo>
                <a:lnTo>
                  <a:pt x="1016100" y="97439"/>
                </a:lnTo>
                <a:lnTo>
                  <a:pt x="1052829" y="121886"/>
                </a:lnTo>
                <a:lnTo>
                  <a:pt x="1087917" y="148705"/>
                </a:lnTo>
                <a:lnTo>
                  <a:pt x="1121263" y="177790"/>
                </a:lnTo>
                <a:lnTo>
                  <a:pt x="1152768" y="209034"/>
                </a:lnTo>
                <a:lnTo>
                  <a:pt x="1182330" y="242330"/>
                </a:lnTo>
                <a:lnTo>
                  <a:pt x="1209850" y="277574"/>
                </a:lnTo>
                <a:lnTo>
                  <a:pt x="1235225" y="314657"/>
                </a:lnTo>
                <a:lnTo>
                  <a:pt x="1258357" y="353475"/>
                </a:lnTo>
                <a:lnTo>
                  <a:pt x="1279144" y="393920"/>
                </a:lnTo>
                <a:lnTo>
                  <a:pt x="1297485" y="435887"/>
                </a:lnTo>
                <a:lnTo>
                  <a:pt x="1313281" y="479269"/>
                </a:lnTo>
                <a:lnTo>
                  <a:pt x="1326430" y="523960"/>
                </a:lnTo>
                <a:lnTo>
                  <a:pt x="1336833" y="569853"/>
                </a:lnTo>
                <a:lnTo>
                  <a:pt x="1344388" y="616843"/>
                </a:lnTo>
                <a:lnTo>
                  <a:pt x="1348994" y="664823"/>
                </a:lnTo>
                <a:lnTo>
                  <a:pt x="1350552" y="713686"/>
                </a:lnTo>
                <a:lnTo>
                  <a:pt x="1348994" y="762550"/>
                </a:lnTo>
                <a:lnTo>
                  <a:pt x="1344388" y="810529"/>
                </a:lnTo>
                <a:lnTo>
                  <a:pt x="1336833" y="857519"/>
                </a:lnTo>
                <a:lnTo>
                  <a:pt x="1326430" y="903412"/>
                </a:lnTo>
                <a:lnTo>
                  <a:pt x="1313281" y="948103"/>
                </a:lnTo>
                <a:lnTo>
                  <a:pt x="1297485" y="991485"/>
                </a:lnTo>
                <a:lnTo>
                  <a:pt x="1279144" y="1033452"/>
                </a:lnTo>
                <a:lnTo>
                  <a:pt x="1258357" y="1073898"/>
                </a:lnTo>
                <a:lnTo>
                  <a:pt x="1235225" y="1112715"/>
                </a:lnTo>
                <a:lnTo>
                  <a:pt x="1209850" y="1149799"/>
                </a:lnTo>
                <a:lnTo>
                  <a:pt x="1182330" y="1185042"/>
                </a:lnTo>
                <a:lnTo>
                  <a:pt x="1152768" y="1218339"/>
                </a:lnTo>
                <a:lnTo>
                  <a:pt x="1121263" y="1249583"/>
                </a:lnTo>
                <a:lnTo>
                  <a:pt x="1087917" y="1278667"/>
                </a:lnTo>
                <a:lnTo>
                  <a:pt x="1052829" y="1305486"/>
                </a:lnTo>
                <a:lnTo>
                  <a:pt x="1016100" y="1329934"/>
                </a:lnTo>
                <a:lnTo>
                  <a:pt x="977832" y="1351903"/>
                </a:lnTo>
                <a:lnTo>
                  <a:pt x="938124" y="1371288"/>
                </a:lnTo>
                <a:lnTo>
                  <a:pt x="897076" y="1387982"/>
                </a:lnTo>
                <a:lnTo>
                  <a:pt x="854791" y="1401879"/>
                </a:lnTo>
                <a:lnTo>
                  <a:pt x="811367" y="1412873"/>
                </a:lnTo>
                <a:lnTo>
                  <a:pt x="766907" y="1420858"/>
                </a:lnTo>
                <a:lnTo>
                  <a:pt x="721509" y="1425726"/>
                </a:lnTo>
                <a:lnTo>
                  <a:pt x="675276" y="1427373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A16A08CD-741C-0E78-99E6-79717DD025A6}"/>
              </a:ext>
            </a:extLst>
          </p:cNvPr>
          <p:cNvSpPr/>
          <p:nvPr/>
        </p:nvSpPr>
        <p:spPr>
          <a:xfrm>
            <a:off x="-523" y="0"/>
            <a:ext cx="2362592" cy="1866984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B76DA5B-1A1E-B708-8E07-86063890D9B2}"/>
              </a:ext>
            </a:extLst>
          </p:cNvPr>
          <p:cNvSpPr/>
          <p:nvPr/>
        </p:nvSpPr>
        <p:spPr>
          <a:xfrm>
            <a:off x="505450" y="8284092"/>
            <a:ext cx="1350645" cy="1427480"/>
          </a:xfrm>
          <a:custGeom>
            <a:avLst/>
            <a:gdLst/>
            <a:ahLst/>
            <a:cxnLst/>
            <a:rect l="l" t="t" r="r" b="b"/>
            <a:pathLst>
              <a:path w="1350644" h="1427480">
                <a:moveTo>
                  <a:pt x="675276" y="1427373"/>
                </a:moveTo>
                <a:lnTo>
                  <a:pt x="629042" y="1425726"/>
                </a:lnTo>
                <a:lnTo>
                  <a:pt x="583645" y="1420858"/>
                </a:lnTo>
                <a:lnTo>
                  <a:pt x="539184" y="1412873"/>
                </a:lnTo>
                <a:lnTo>
                  <a:pt x="495760" y="1401879"/>
                </a:lnTo>
                <a:lnTo>
                  <a:pt x="453475" y="1387982"/>
                </a:lnTo>
                <a:lnTo>
                  <a:pt x="412428" y="1371288"/>
                </a:lnTo>
                <a:lnTo>
                  <a:pt x="372719" y="1351903"/>
                </a:lnTo>
                <a:lnTo>
                  <a:pt x="334451" y="1329934"/>
                </a:lnTo>
                <a:lnTo>
                  <a:pt x="297722" y="1305486"/>
                </a:lnTo>
                <a:lnTo>
                  <a:pt x="262634" y="1278667"/>
                </a:lnTo>
                <a:lnTo>
                  <a:pt x="229288" y="1249583"/>
                </a:lnTo>
                <a:lnTo>
                  <a:pt x="197783" y="1218339"/>
                </a:lnTo>
                <a:lnTo>
                  <a:pt x="168221" y="1185042"/>
                </a:lnTo>
                <a:lnTo>
                  <a:pt x="140702" y="1149799"/>
                </a:lnTo>
                <a:lnTo>
                  <a:pt x="115326" y="1112715"/>
                </a:lnTo>
                <a:lnTo>
                  <a:pt x="92194" y="1073898"/>
                </a:lnTo>
                <a:lnTo>
                  <a:pt x="71408" y="1033452"/>
                </a:lnTo>
                <a:lnTo>
                  <a:pt x="53066" y="991485"/>
                </a:lnTo>
                <a:lnTo>
                  <a:pt x="37270" y="948103"/>
                </a:lnTo>
                <a:lnTo>
                  <a:pt x="24121" y="903412"/>
                </a:lnTo>
                <a:lnTo>
                  <a:pt x="13719" y="857519"/>
                </a:lnTo>
                <a:lnTo>
                  <a:pt x="6164" y="810529"/>
                </a:lnTo>
                <a:lnTo>
                  <a:pt x="1557" y="762550"/>
                </a:lnTo>
                <a:lnTo>
                  <a:pt x="0" y="713686"/>
                </a:lnTo>
                <a:lnTo>
                  <a:pt x="1557" y="664823"/>
                </a:lnTo>
                <a:lnTo>
                  <a:pt x="6164" y="616843"/>
                </a:lnTo>
                <a:lnTo>
                  <a:pt x="13719" y="569853"/>
                </a:lnTo>
                <a:lnTo>
                  <a:pt x="24121" y="523960"/>
                </a:lnTo>
                <a:lnTo>
                  <a:pt x="37270" y="479269"/>
                </a:lnTo>
                <a:lnTo>
                  <a:pt x="53066" y="435887"/>
                </a:lnTo>
                <a:lnTo>
                  <a:pt x="71408" y="393920"/>
                </a:lnTo>
                <a:lnTo>
                  <a:pt x="92194" y="353475"/>
                </a:lnTo>
                <a:lnTo>
                  <a:pt x="115326" y="314657"/>
                </a:lnTo>
                <a:lnTo>
                  <a:pt x="140702" y="277574"/>
                </a:lnTo>
                <a:lnTo>
                  <a:pt x="168221" y="242330"/>
                </a:lnTo>
                <a:lnTo>
                  <a:pt x="197783" y="209034"/>
                </a:lnTo>
                <a:lnTo>
                  <a:pt x="229288" y="177790"/>
                </a:lnTo>
                <a:lnTo>
                  <a:pt x="262634" y="148705"/>
                </a:lnTo>
                <a:lnTo>
                  <a:pt x="297722" y="121886"/>
                </a:lnTo>
                <a:lnTo>
                  <a:pt x="334451" y="97439"/>
                </a:lnTo>
                <a:lnTo>
                  <a:pt x="372719" y="75469"/>
                </a:lnTo>
                <a:lnTo>
                  <a:pt x="412428" y="56085"/>
                </a:lnTo>
                <a:lnTo>
                  <a:pt x="453475" y="39390"/>
                </a:lnTo>
                <a:lnTo>
                  <a:pt x="495760" y="25493"/>
                </a:lnTo>
                <a:lnTo>
                  <a:pt x="539184" y="14499"/>
                </a:lnTo>
                <a:lnTo>
                  <a:pt x="583645" y="6515"/>
                </a:lnTo>
                <a:lnTo>
                  <a:pt x="629042" y="1646"/>
                </a:lnTo>
                <a:lnTo>
                  <a:pt x="675276" y="0"/>
                </a:lnTo>
                <a:lnTo>
                  <a:pt x="721509" y="1646"/>
                </a:lnTo>
                <a:lnTo>
                  <a:pt x="766907" y="6515"/>
                </a:lnTo>
                <a:lnTo>
                  <a:pt x="811367" y="14499"/>
                </a:lnTo>
                <a:lnTo>
                  <a:pt x="854791" y="25493"/>
                </a:lnTo>
                <a:lnTo>
                  <a:pt x="897076" y="39390"/>
                </a:lnTo>
                <a:lnTo>
                  <a:pt x="938124" y="56085"/>
                </a:lnTo>
                <a:lnTo>
                  <a:pt x="977832" y="75469"/>
                </a:lnTo>
                <a:lnTo>
                  <a:pt x="1016100" y="97439"/>
                </a:lnTo>
                <a:lnTo>
                  <a:pt x="1052829" y="121886"/>
                </a:lnTo>
                <a:lnTo>
                  <a:pt x="1087917" y="148705"/>
                </a:lnTo>
                <a:lnTo>
                  <a:pt x="1121263" y="177790"/>
                </a:lnTo>
                <a:lnTo>
                  <a:pt x="1152768" y="209034"/>
                </a:lnTo>
                <a:lnTo>
                  <a:pt x="1182330" y="242330"/>
                </a:lnTo>
                <a:lnTo>
                  <a:pt x="1209850" y="277574"/>
                </a:lnTo>
                <a:lnTo>
                  <a:pt x="1235225" y="314657"/>
                </a:lnTo>
                <a:lnTo>
                  <a:pt x="1258357" y="353475"/>
                </a:lnTo>
                <a:lnTo>
                  <a:pt x="1279144" y="393920"/>
                </a:lnTo>
                <a:lnTo>
                  <a:pt x="1297485" y="435887"/>
                </a:lnTo>
                <a:lnTo>
                  <a:pt x="1313281" y="479269"/>
                </a:lnTo>
                <a:lnTo>
                  <a:pt x="1326430" y="523960"/>
                </a:lnTo>
                <a:lnTo>
                  <a:pt x="1336833" y="569853"/>
                </a:lnTo>
                <a:lnTo>
                  <a:pt x="1344388" y="616843"/>
                </a:lnTo>
                <a:lnTo>
                  <a:pt x="1348994" y="664823"/>
                </a:lnTo>
                <a:lnTo>
                  <a:pt x="1350552" y="713686"/>
                </a:lnTo>
                <a:lnTo>
                  <a:pt x="1348994" y="762550"/>
                </a:lnTo>
                <a:lnTo>
                  <a:pt x="1344388" y="810529"/>
                </a:lnTo>
                <a:lnTo>
                  <a:pt x="1336833" y="857519"/>
                </a:lnTo>
                <a:lnTo>
                  <a:pt x="1326430" y="903412"/>
                </a:lnTo>
                <a:lnTo>
                  <a:pt x="1313281" y="948103"/>
                </a:lnTo>
                <a:lnTo>
                  <a:pt x="1297485" y="991485"/>
                </a:lnTo>
                <a:lnTo>
                  <a:pt x="1279144" y="1033452"/>
                </a:lnTo>
                <a:lnTo>
                  <a:pt x="1258357" y="1073898"/>
                </a:lnTo>
                <a:lnTo>
                  <a:pt x="1235225" y="1112715"/>
                </a:lnTo>
                <a:lnTo>
                  <a:pt x="1209850" y="1149799"/>
                </a:lnTo>
                <a:lnTo>
                  <a:pt x="1182330" y="1185042"/>
                </a:lnTo>
                <a:lnTo>
                  <a:pt x="1152768" y="1218339"/>
                </a:lnTo>
                <a:lnTo>
                  <a:pt x="1121263" y="1249583"/>
                </a:lnTo>
                <a:lnTo>
                  <a:pt x="1087917" y="1278667"/>
                </a:lnTo>
                <a:lnTo>
                  <a:pt x="1052829" y="1305486"/>
                </a:lnTo>
                <a:lnTo>
                  <a:pt x="1016100" y="1329934"/>
                </a:lnTo>
                <a:lnTo>
                  <a:pt x="977832" y="1351903"/>
                </a:lnTo>
                <a:lnTo>
                  <a:pt x="938124" y="1371288"/>
                </a:lnTo>
                <a:lnTo>
                  <a:pt x="897076" y="1387982"/>
                </a:lnTo>
                <a:lnTo>
                  <a:pt x="854791" y="1401879"/>
                </a:lnTo>
                <a:lnTo>
                  <a:pt x="811367" y="1412873"/>
                </a:lnTo>
                <a:lnTo>
                  <a:pt x="766907" y="1420858"/>
                </a:lnTo>
                <a:lnTo>
                  <a:pt x="721509" y="1425726"/>
                </a:lnTo>
                <a:lnTo>
                  <a:pt x="675276" y="1427373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0E251F-361F-53EC-3261-CCD38C0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C50582B5-7904-F934-4EED-2648856D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7CEEC-78EE-CE23-6CFB-E4E50C740CDD}"/>
              </a:ext>
            </a:extLst>
          </p:cNvPr>
          <p:cNvSpPr txBox="1"/>
          <p:nvPr/>
        </p:nvSpPr>
        <p:spPr>
          <a:xfrm>
            <a:off x="822434" y="371385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    Dim Reviews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EED3B-3067-5042-4BEA-3D9A3942E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553" flipH="1">
            <a:off x="889898" y="4264964"/>
            <a:ext cx="4148951" cy="273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46950-EDED-97B9-9505-07830F7B9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5287" flipH="1">
            <a:off x="13909874" y="5615563"/>
            <a:ext cx="4148951" cy="2732514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E61F1669-86EB-5069-8902-CAD501B464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1EC962-86E0-F0C9-E943-C34D85045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50" b="26116"/>
          <a:stretch>
            <a:fillRect/>
          </a:stretch>
        </p:blipFill>
        <p:spPr>
          <a:xfrm>
            <a:off x="2743200" y="1905000"/>
            <a:ext cx="130302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411ED6-B03C-8C06-B9E1-FFF7C846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9AA8167C-491C-C0AD-79F2-546DDCA8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2ECE5-AA8D-6676-94D2-0ED9C959D111}"/>
              </a:ext>
            </a:extLst>
          </p:cNvPr>
          <p:cNvSpPr txBox="1"/>
          <p:nvPr/>
        </p:nvSpPr>
        <p:spPr>
          <a:xfrm>
            <a:off x="822434" y="371385"/>
            <a:ext cx="10150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chemeClr val="bg1"/>
                </a:solidFill>
              </a:rPr>
              <a:t> Dim Campaigns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D04A6353-B7DA-FE6B-F35C-D7E34C9028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A6DFC-DB51-78B0-0A56-7CFB957E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75" b="25257"/>
          <a:stretch>
            <a:fillRect/>
          </a:stretch>
        </p:blipFill>
        <p:spPr>
          <a:xfrm>
            <a:off x="10287000" y="1943098"/>
            <a:ext cx="7654538" cy="8343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E5C2F-BCC7-B0C4-349D-943488EE5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5" b="25257"/>
          <a:stretch>
            <a:fillRect/>
          </a:stretch>
        </p:blipFill>
        <p:spPr>
          <a:xfrm>
            <a:off x="346462" y="1943098"/>
            <a:ext cx="7806938" cy="834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15E96-C42C-9867-E51D-F93264E1E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5000" flipH="1">
            <a:off x="7327851" y="5145470"/>
            <a:ext cx="4062310" cy="26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4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612AAE-0DD2-DE98-5FA2-9E6F00E26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07D0D859-204D-16E6-D55A-98F2EBA1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-28904" y="0"/>
            <a:ext cx="18316903" cy="1943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48183B-3C18-10FD-D318-3B07EBBC69CF}"/>
              </a:ext>
            </a:extLst>
          </p:cNvPr>
          <p:cNvSpPr txBox="1"/>
          <p:nvPr/>
        </p:nvSpPr>
        <p:spPr>
          <a:xfrm>
            <a:off x="822434" y="371385"/>
            <a:ext cx="10150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chemeClr val="bg1"/>
                </a:solidFill>
              </a:rPr>
              <a:t>       Dim Agents</a:t>
            </a:r>
            <a:endParaRPr lang="en-AE" sz="7200" b="1" dirty="0">
              <a:solidFill>
                <a:schemeClr val="bg1"/>
              </a:solidFill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BFC4428B-0176-F3F6-3E18-D6DBFD6C66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80987"/>
            <a:ext cx="1223962" cy="138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59C69-0514-A5D3-400B-BD25465B2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25" b="24117"/>
          <a:stretch>
            <a:fillRect/>
          </a:stretch>
        </p:blipFill>
        <p:spPr>
          <a:xfrm>
            <a:off x="10515600" y="1943098"/>
            <a:ext cx="7467600" cy="834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C285C-612A-AE3C-8468-5EAAB3CE6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80" b="26434"/>
          <a:stretch>
            <a:fillRect/>
          </a:stretch>
        </p:blipFill>
        <p:spPr>
          <a:xfrm>
            <a:off x="343222" y="1943097"/>
            <a:ext cx="7924800" cy="834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7EEE4-D499-BEC9-76E5-7E9FB1E5D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5000" flipH="1">
            <a:off x="7327851" y="5145470"/>
            <a:ext cx="4062310" cy="26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4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72FB4-36FD-37EC-F302-E8526A10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3BCB14-EC16-792D-DAC4-3072A9FFC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CF61C5EA-45B8-6F6A-CDDE-3827E5B42E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BAE059-85EB-E51D-660C-9CF39C568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DD7B962-E3AB-00D1-4177-E7E41960F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1051818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07 Power BI </a:t>
            </a:r>
            <a:r>
              <a:rPr lang="en-US" sz="9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Dashboards</a:t>
            </a:r>
            <a:endParaRPr lang="en-US" sz="9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1583A99-7174-AA85-2F31-E5E578A1F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16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579DBBD-1337-CB5A-173F-79453543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B825CF20-95F6-0CCB-1F59-327D0BC4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F78DE1-5747-B236-A138-FE105C973E81}"/>
              </a:ext>
            </a:extLst>
          </p:cNvPr>
          <p:cNvSpPr/>
          <p:nvPr/>
        </p:nvSpPr>
        <p:spPr>
          <a:xfrm>
            <a:off x="1447800" y="1028699"/>
            <a:ext cx="15392400" cy="84582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A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F2EF1-214E-47C6-FF55-84542E6E83B6}"/>
              </a:ext>
            </a:extLst>
          </p:cNvPr>
          <p:cNvSpPr txBox="1"/>
          <p:nvPr/>
        </p:nvSpPr>
        <p:spPr>
          <a:xfrm>
            <a:off x="4210050" y="2926963"/>
            <a:ext cx="9867900" cy="4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E" sz="3200" b="1" dirty="0"/>
              <a:t>Power BI Dashboard Overview</a:t>
            </a:r>
          </a:p>
          <a:p>
            <a:pPr algn="just">
              <a:lnSpc>
                <a:spcPct val="150000"/>
              </a:lnSpc>
            </a:pPr>
            <a:r>
              <a:rPr lang="en-AE" sz="3200" dirty="0"/>
              <a:t>We built an interactive dashboard in Power BI to monitor and </a:t>
            </a:r>
            <a:r>
              <a:rPr lang="en-AE" sz="3200" dirty="0" err="1"/>
              <a:t>analyze</a:t>
            </a:r>
            <a:r>
              <a:rPr lang="en-AE" sz="3200" dirty="0"/>
              <a:t> real-estate performance across key business indicators. The visuals help us track market coverage, company performance, and conversion efficiency in Egypt’s real-estate sector.</a:t>
            </a:r>
          </a:p>
        </p:txBody>
      </p:sp>
    </p:spTree>
    <p:extLst>
      <p:ext uri="{BB962C8B-B14F-4D97-AF65-F5344CB8AC3E}">
        <p14:creationId xmlns:p14="http://schemas.microsoft.com/office/powerpoint/2010/main" val="361631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39F95FDB-DA60-DB81-6040-B886016E52DA}"/>
              </a:ext>
            </a:extLst>
          </p:cNvPr>
          <p:cNvSpPr/>
          <p:nvPr/>
        </p:nvSpPr>
        <p:spPr>
          <a:xfrm>
            <a:off x="0" y="7635240"/>
            <a:ext cx="3810000" cy="2651760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2DE7382-7684-2265-3E26-BD7AA3929B86}"/>
              </a:ext>
            </a:extLst>
          </p:cNvPr>
          <p:cNvSpPr/>
          <p:nvPr/>
        </p:nvSpPr>
        <p:spPr>
          <a:xfrm>
            <a:off x="14478000" y="0"/>
            <a:ext cx="3810000" cy="2095500"/>
          </a:xfrm>
          <a:custGeom>
            <a:avLst/>
            <a:gdLst/>
            <a:ahLst/>
            <a:cxnLst/>
            <a:rect l="l" t="t" r="r" b="b"/>
            <a:pathLst>
              <a:path w="2808605" h="1899284">
                <a:moveTo>
                  <a:pt x="2808081" y="1899200"/>
                </a:moveTo>
                <a:lnTo>
                  <a:pt x="0" y="1899200"/>
                </a:lnTo>
                <a:lnTo>
                  <a:pt x="0" y="0"/>
                </a:lnTo>
                <a:lnTo>
                  <a:pt x="2808081" y="0"/>
                </a:lnTo>
                <a:lnTo>
                  <a:pt x="2808081" y="1899200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467D7-F703-FD94-B880-24C4E3FF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82599"/>
            <a:ext cx="14568048" cy="9321801"/>
          </a:xfrm>
          <a:prstGeom prst="rect">
            <a:avLst/>
          </a:prstGeom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24904B2-A9D7-57EE-AB08-0AC538C2D0DB}"/>
              </a:ext>
            </a:extLst>
          </p:cNvPr>
          <p:cNvSpPr/>
          <p:nvPr/>
        </p:nvSpPr>
        <p:spPr>
          <a:xfrm>
            <a:off x="443352" y="1943100"/>
            <a:ext cx="3648133" cy="1246495"/>
          </a:xfrm>
          <a:prstGeom prst="homePlat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Model</a:t>
            </a:r>
            <a:endParaRPr lang="en-AE" sz="4400" b="1" dirty="0"/>
          </a:p>
        </p:txBody>
      </p:sp>
    </p:spTree>
    <p:extLst>
      <p:ext uri="{BB962C8B-B14F-4D97-AF65-F5344CB8AC3E}">
        <p14:creationId xmlns:p14="http://schemas.microsoft.com/office/powerpoint/2010/main" val="1049993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0400BA-B946-2ACA-2F39-76D6F90D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E68C15A-C824-5668-E9CE-E313F3A3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C7CEC3-34B5-293D-1BA2-F7D23A67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D0380-BBA9-742E-BEF5-6F357F07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02196"/>
            <a:ext cx="14554200" cy="85848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B4E657-A6C6-DD2A-DF6F-9BF742FD722B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CE0B4-F5B9-09AF-6009-9091CEC06194}"/>
              </a:ext>
            </a:extLst>
          </p:cNvPr>
          <p:cNvSpPr txBox="1"/>
          <p:nvPr/>
        </p:nvSpPr>
        <p:spPr>
          <a:xfrm>
            <a:off x="1219200" y="306972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Overview</a:t>
            </a:r>
            <a:endParaRPr lang="en-AE" sz="7200" b="1" dirty="0">
              <a:solidFill>
                <a:srgbClr val="C00000"/>
              </a:solidFill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F1033686-8250-2AB8-B53C-8C696EA4E4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00404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1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5230115-403A-2D73-BD6E-C356972A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3A4F7E6-7823-F76C-42A6-E6C1F2D4E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2C950-1C72-E1E7-C297-170813C2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C464E-73E9-ACCD-72F9-0FB191CA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33600" y="1790700"/>
            <a:ext cx="14020799" cy="849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FCDA39-46AA-54AC-E302-37C40AF8163E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47F8-561B-BD99-461A-02CF609271D4}"/>
              </a:ext>
            </a:extLst>
          </p:cNvPr>
          <p:cNvSpPr txBox="1"/>
          <p:nvPr/>
        </p:nvSpPr>
        <p:spPr>
          <a:xfrm>
            <a:off x="1295400" y="367781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Listings</a:t>
            </a:r>
            <a:r>
              <a:rPr lang="en-US" sz="7200" b="1" spc="-10" dirty="0">
                <a:solidFill>
                  <a:schemeClr val="bg1"/>
                </a:solidFill>
              </a:rPr>
              <a:t> </a:t>
            </a:r>
            <a:r>
              <a:rPr lang="en-US" sz="7200" b="1" spc="-10" dirty="0">
                <a:solidFill>
                  <a:srgbClr val="C00000"/>
                </a:solidFill>
              </a:rPr>
              <a:t>1</a:t>
            </a:r>
            <a:endParaRPr lang="en-AE" sz="7200" b="1" dirty="0">
              <a:solidFill>
                <a:srgbClr val="C00000"/>
              </a:solidFill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E9690DC8-E99C-F9F2-8766-747D043858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62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EF6953-089E-A351-C253-6D096551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EEBD49-8A3F-B775-3B4A-04A4E87B0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CF5F9-CB23-099C-3A2B-D4124C0BA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D825A-981A-6B56-DE68-9F793B91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1786750"/>
            <a:ext cx="14097001" cy="84962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CC2785-1E03-B5C3-A7B7-B66DA8018608}"/>
              </a:ext>
            </a:extLst>
          </p:cNvPr>
          <p:cNvSpPr/>
          <p:nvPr/>
        </p:nvSpPr>
        <p:spPr>
          <a:xfrm>
            <a:off x="0" y="0"/>
            <a:ext cx="18288000" cy="178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EA1B3-A8DE-E377-AFE3-1CEA4C5FC0CC}"/>
              </a:ext>
            </a:extLst>
          </p:cNvPr>
          <p:cNvSpPr txBox="1"/>
          <p:nvPr/>
        </p:nvSpPr>
        <p:spPr>
          <a:xfrm>
            <a:off x="1295400" y="367781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Listings 2</a:t>
            </a:r>
            <a:endParaRPr lang="en-AE" sz="7200" b="1" dirty="0">
              <a:solidFill>
                <a:srgbClr val="C00000"/>
              </a:solidFill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5841F212-BAF8-31FE-DBAC-AA10488EBA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5A5E99-CCF5-D84C-CFF0-FBA40F64E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46C012-1B2F-638B-43E1-699797D33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C86174-1A89-1882-2C82-5128B9573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90239-CA45-6D9A-E997-DE6D186B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18" y="1789386"/>
            <a:ext cx="14094764" cy="849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0B012-55DC-3F14-A6A7-E938FC9BC8DB}"/>
              </a:ext>
            </a:extLst>
          </p:cNvPr>
          <p:cNvSpPr/>
          <p:nvPr/>
        </p:nvSpPr>
        <p:spPr>
          <a:xfrm>
            <a:off x="0" y="0"/>
            <a:ext cx="18288000" cy="1789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692DF-9FB9-2D01-5F36-AE2552CCBDE1}"/>
              </a:ext>
            </a:extLst>
          </p:cNvPr>
          <p:cNvSpPr txBox="1"/>
          <p:nvPr/>
        </p:nvSpPr>
        <p:spPr>
          <a:xfrm>
            <a:off x="1295400" y="367781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Listings 3</a:t>
            </a:r>
            <a:endParaRPr lang="en-AE" sz="7200" b="1" dirty="0">
              <a:solidFill>
                <a:srgbClr val="C00000"/>
              </a:solidFill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1FF0B9D1-0937-D9EF-4927-E28583796D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4134" y="4948541"/>
            <a:ext cx="2381249" cy="1419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7440" y="7399968"/>
            <a:ext cx="1381124" cy="13811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9041" y="2333858"/>
            <a:ext cx="2695574" cy="8085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46438" y="8281457"/>
            <a:ext cx="2695574" cy="8085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3292" y="2333858"/>
            <a:ext cx="2695574" cy="808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44710" y="4079407"/>
            <a:ext cx="1920440" cy="20779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2820" y="5559197"/>
            <a:ext cx="2695574" cy="8085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9319" y="5358718"/>
            <a:ext cx="2695574" cy="80856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816542" y="7111295"/>
            <a:ext cx="1645920" cy="2353945"/>
          </a:xfrm>
          <a:custGeom>
            <a:avLst/>
            <a:gdLst/>
            <a:ahLst/>
            <a:cxnLst/>
            <a:rect l="l" t="t" r="r" b="b"/>
            <a:pathLst>
              <a:path w="1645920" h="2353945">
                <a:moveTo>
                  <a:pt x="535793" y="1968342"/>
                </a:moveTo>
                <a:lnTo>
                  <a:pt x="253755" y="1686304"/>
                </a:lnTo>
                <a:lnTo>
                  <a:pt x="247093" y="1697603"/>
                </a:lnTo>
                <a:lnTo>
                  <a:pt x="517842" y="1968351"/>
                </a:lnTo>
                <a:lnTo>
                  <a:pt x="535793" y="1968342"/>
                </a:lnTo>
                <a:close/>
              </a:path>
              <a:path w="1645920" h="2353945">
                <a:moveTo>
                  <a:pt x="571989" y="1986578"/>
                </a:moveTo>
                <a:lnTo>
                  <a:pt x="232496" y="1647084"/>
                </a:lnTo>
                <a:lnTo>
                  <a:pt x="226035" y="1658584"/>
                </a:lnTo>
                <a:lnTo>
                  <a:pt x="560892" y="1993441"/>
                </a:lnTo>
                <a:lnTo>
                  <a:pt x="571989" y="1986578"/>
                </a:lnTo>
                <a:close/>
              </a:path>
              <a:path w="1645920" h="2353945">
                <a:moveTo>
                  <a:pt x="613226" y="2009854"/>
                </a:moveTo>
                <a:lnTo>
                  <a:pt x="200551" y="1597179"/>
                </a:lnTo>
                <a:lnTo>
                  <a:pt x="192982" y="1607571"/>
                </a:lnTo>
                <a:lnTo>
                  <a:pt x="601624" y="2016213"/>
                </a:lnTo>
                <a:lnTo>
                  <a:pt x="613226" y="2009854"/>
                </a:lnTo>
                <a:close/>
              </a:path>
              <a:path w="1645920" h="2353945">
                <a:moveTo>
                  <a:pt x="650430" y="2029097"/>
                </a:moveTo>
                <a:lnTo>
                  <a:pt x="177074" y="1555742"/>
                </a:lnTo>
                <a:lnTo>
                  <a:pt x="168800" y="1565427"/>
                </a:lnTo>
                <a:lnTo>
                  <a:pt x="640744" y="2037372"/>
                </a:lnTo>
                <a:lnTo>
                  <a:pt x="650430" y="2029097"/>
                </a:lnTo>
                <a:close/>
              </a:path>
              <a:path w="1645920" h="2353945">
                <a:moveTo>
                  <a:pt x="684206" y="2044913"/>
                </a:moveTo>
                <a:lnTo>
                  <a:pt x="156823" y="1517529"/>
                </a:lnTo>
                <a:lnTo>
                  <a:pt x="149153" y="1527820"/>
                </a:lnTo>
                <a:lnTo>
                  <a:pt x="673613" y="2052281"/>
                </a:lnTo>
                <a:lnTo>
                  <a:pt x="684206" y="2044913"/>
                </a:lnTo>
                <a:close/>
              </a:path>
              <a:path w="1645920" h="2353945">
                <a:moveTo>
                  <a:pt x="715463" y="2058210"/>
                </a:moveTo>
                <a:lnTo>
                  <a:pt x="137277" y="1480023"/>
                </a:lnTo>
                <a:lnTo>
                  <a:pt x="130211" y="1490918"/>
                </a:lnTo>
                <a:lnTo>
                  <a:pt x="704366" y="2065073"/>
                </a:lnTo>
                <a:lnTo>
                  <a:pt x="715463" y="2058210"/>
                </a:lnTo>
                <a:close/>
              </a:path>
              <a:path w="1645920" h="2353945">
                <a:moveTo>
                  <a:pt x="742285" y="2067071"/>
                </a:moveTo>
                <a:lnTo>
                  <a:pt x="120956" y="1445742"/>
                </a:lnTo>
                <a:lnTo>
                  <a:pt x="113689" y="1456436"/>
                </a:lnTo>
                <a:lnTo>
                  <a:pt x="732599" y="2075346"/>
                </a:lnTo>
                <a:lnTo>
                  <a:pt x="742285" y="2067071"/>
                </a:lnTo>
                <a:close/>
              </a:path>
              <a:path w="1645920" h="2353945">
                <a:moveTo>
                  <a:pt x="769813" y="2076638"/>
                </a:moveTo>
                <a:lnTo>
                  <a:pt x="109474" y="1416299"/>
                </a:lnTo>
                <a:lnTo>
                  <a:pt x="101603" y="1426388"/>
                </a:lnTo>
                <a:lnTo>
                  <a:pt x="759421" y="2084207"/>
                </a:lnTo>
                <a:lnTo>
                  <a:pt x="769813" y="2076638"/>
                </a:lnTo>
                <a:close/>
              </a:path>
              <a:path w="1645920" h="2353945">
                <a:moveTo>
                  <a:pt x="793006" y="2081870"/>
                </a:moveTo>
                <a:lnTo>
                  <a:pt x="95674" y="1384539"/>
                </a:lnTo>
                <a:lnTo>
                  <a:pt x="88911" y="1395736"/>
                </a:lnTo>
                <a:lnTo>
                  <a:pt x="782917" y="2089742"/>
                </a:lnTo>
                <a:lnTo>
                  <a:pt x="793006" y="2081870"/>
                </a:lnTo>
                <a:close/>
              </a:path>
              <a:path w="1645920" h="2353945">
                <a:moveTo>
                  <a:pt x="443554" y="1714459"/>
                </a:moveTo>
                <a:lnTo>
                  <a:pt x="86107" y="1357011"/>
                </a:lnTo>
                <a:lnTo>
                  <a:pt x="78739" y="1367604"/>
                </a:lnTo>
                <a:lnTo>
                  <a:pt x="442268" y="1731133"/>
                </a:lnTo>
                <a:lnTo>
                  <a:pt x="443554" y="1714459"/>
                </a:lnTo>
                <a:close/>
              </a:path>
              <a:path w="1645920" h="2353945">
                <a:moveTo>
                  <a:pt x="816501" y="2087405"/>
                </a:moveTo>
                <a:lnTo>
                  <a:pt x="596870" y="1867775"/>
                </a:lnTo>
                <a:lnTo>
                  <a:pt x="580659" y="1869524"/>
                </a:lnTo>
                <a:lnTo>
                  <a:pt x="805102" y="2093966"/>
                </a:lnTo>
                <a:lnTo>
                  <a:pt x="816501" y="2087405"/>
                </a:lnTo>
                <a:close/>
              </a:path>
              <a:path w="1645920" h="2353945">
                <a:moveTo>
                  <a:pt x="392950" y="1645893"/>
                </a:moveTo>
                <a:lnTo>
                  <a:pt x="76036" y="1328980"/>
                </a:lnTo>
                <a:lnTo>
                  <a:pt x="69273" y="1340178"/>
                </a:lnTo>
                <a:lnTo>
                  <a:pt x="385683" y="1656587"/>
                </a:lnTo>
                <a:lnTo>
                  <a:pt x="392950" y="1645893"/>
                </a:lnTo>
                <a:close/>
              </a:path>
              <a:path w="1645920" h="2353945">
                <a:moveTo>
                  <a:pt x="839190" y="2092134"/>
                </a:moveTo>
                <a:lnTo>
                  <a:pt x="660068" y="1913012"/>
                </a:lnTo>
                <a:lnTo>
                  <a:pt x="648870" y="1919775"/>
                </a:lnTo>
                <a:lnTo>
                  <a:pt x="827992" y="2098897"/>
                </a:lnTo>
                <a:lnTo>
                  <a:pt x="839190" y="2092134"/>
                </a:lnTo>
                <a:close/>
              </a:path>
              <a:path w="1645920" h="2353945">
                <a:moveTo>
                  <a:pt x="373303" y="1608286"/>
                </a:moveTo>
                <a:lnTo>
                  <a:pt x="66872" y="1301856"/>
                </a:lnTo>
                <a:lnTo>
                  <a:pt x="59102" y="1312045"/>
                </a:lnTo>
                <a:lnTo>
                  <a:pt x="366843" y="1619786"/>
                </a:lnTo>
                <a:lnTo>
                  <a:pt x="373303" y="1608286"/>
                </a:lnTo>
                <a:close/>
              </a:path>
              <a:path w="1645920" h="2353945">
                <a:moveTo>
                  <a:pt x="880435" y="2097458"/>
                </a:moveTo>
                <a:lnTo>
                  <a:pt x="725404" y="1942427"/>
                </a:lnTo>
                <a:lnTo>
                  <a:pt x="713602" y="1948585"/>
                </a:lnTo>
                <a:lnTo>
                  <a:pt x="694954" y="1929937"/>
                </a:lnTo>
                <a:lnTo>
                  <a:pt x="679388" y="1932332"/>
                </a:lnTo>
                <a:lnTo>
                  <a:pt x="849169" y="2102113"/>
                </a:lnTo>
                <a:lnTo>
                  <a:pt x="863693" y="2098677"/>
                </a:lnTo>
                <a:lnTo>
                  <a:pt x="880435" y="2097458"/>
                </a:lnTo>
                <a:close/>
              </a:path>
              <a:path w="1645920" h="2353945">
                <a:moveTo>
                  <a:pt x="346701" y="1563724"/>
                </a:moveTo>
                <a:lnTo>
                  <a:pt x="61640" y="1278663"/>
                </a:lnTo>
                <a:lnTo>
                  <a:pt x="54575" y="1289558"/>
                </a:lnTo>
                <a:lnTo>
                  <a:pt x="341148" y="1576131"/>
                </a:lnTo>
                <a:lnTo>
                  <a:pt x="346701" y="1563724"/>
                </a:lnTo>
                <a:close/>
              </a:path>
              <a:path w="1645920" h="2353945">
                <a:moveTo>
                  <a:pt x="1125176" y="2342199"/>
                </a:moveTo>
                <a:lnTo>
                  <a:pt x="1078808" y="2295831"/>
                </a:lnTo>
                <a:lnTo>
                  <a:pt x="1071239" y="2306223"/>
                </a:lnTo>
                <a:lnTo>
                  <a:pt x="1114079" y="2349063"/>
                </a:lnTo>
                <a:lnTo>
                  <a:pt x="1125176" y="2342199"/>
                </a:lnTo>
                <a:close/>
              </a:path>
              <a:path w="1645920" h="2353945">
                <a:moveTo>
                  <a:pt x="328566" y="1527628"/>
                </a:moveTo>
                <a:lnTo>
                  <a:pt x="54391" y="1253454"/>
                </a:lnTo>
                <a:lnTo>
                  <a:pt x="46688" y="1263711"/>
                </a:lnTo>
                <a:lnTo>
                  <a:pt x="321803" y="1538826"/>
                </a:lnTo>
                <a:lnTo>
                  <a:pt x="328566" y="1527628"/>
                </a:lnTo>
                <a:close/>
              </a:path>
              <a:path w="1645920" h="2353945">
                <a:moveTo>
                  <a:pt x="900655" y="2099717"/>
                </a:moveTo>
                <a:lnTo>
                  <a:pt x="755149" y="1954212"/>
                </a:lnTo>
                <a:lnTo>
                  <a:pt x="743952" y="1960974"/>
                </a:lnTo>
                <a:lnTo>
                  <a:pt x="887907" y="2104930"/>
                </a:lnTo>
                <a:lnTo>
                  <a:pt x="900655" y="2099717"/>
                </a:lnTo>
                <a:close/>
              </a:path>
              <a:path w="1645920" h="2353945">
                <a:moveTo>
                  <a:pt x="1149377" y="2348439"/>
                </a:moveTo>
                <a:lnTo>
                  <a:pt x="1074080" y="2273142"/>
                </a:lnTo>
                <a:lnTo>
                  <a:pt x="1066309" y="2283332"/>
                </a:lnTo>
                <a:lnTo>
                  <a:pt x="1136667" y="2353690"/>
                </a:lnTo>
                <a:lnTo>
                  <a:pt x="1149377" y="2348439"/>
                </a:lnTo>
                <a:close/>
              </a:path>
              <a:path w="1645920" h="2353945">
                <a:moveTo>
                  <a:pt x="311540" y="1492642"/>
                </a:moveTo>
                <a:lnTo>
                  <a:pt x="46538" y="1227640"/>
                </a:lnTo>
                <a:lnTo>
                  <a:pt x="40783" y="1239846"/>
                </a:lnTo>
                <a:lnTo>
                  <a:pt x="305382" y="1504444"/>
                </a:lnTo>
                <a:lnTo>
                  <a:pt x="311540" y="1492642"/>
                </a:lnTo>
                <a:close/>
              </a:path>
              <a:path w="1645920" h="2353945">
                <a:moveTo>
                  <a:pt x="920269" y="2101371"/>
                </a:moveTo>
                <a:lnTo>
                  <a:pt x="787314" y="1968415"/>
                </a:lnTo>
                <a:lnTo>
                  <a:pt x="776116" y="1975178"/>
                </a:lnTo>
                <a:lnTo>
                  <a:pt x="905632" y="2104694"/>
                </a:lnTo>
                <a:lnTo>
                  <a:pt x="920269" y="2101371"/>
                </a:lnTo>
                <a:close/>
              </a:path>
              <a:path w="1645920" h="2353945">
                <a:moveTo>
                  <a:pt x="1305625" y="2289161"/>
                </a:moveTo>
                <a:lnTo>
                  <a:pt x="1178200" y="2161736"/>
                </a:lnTo>
                <a:lnTo>
                  <a:pt x="1168617" y="2170113"/>
                </a:lnTo>
                <a:lnTo>
                  <a:pt x="1159575" y="2179033"/>
                </a:lnTo>
                <a:lnTo>
                  <a:pt x="1150534" y="2187952"/>
                </a:lnTo>
                <a:lnTo>
                  <a:pt x="1141493" y="2196871"/>
                </a:lnTo>
                <a:lnTo>
                  <a:pt x="1132451" y="2205790"/>
                </a:lnTo>
                <a:lnTo>
                  <a:pt x="1078524" y="2259626"/>
                </a:lnTo>
                <a:lnTo>
                  <a:pt x="1071762" y="2270824"/>
                </a:lnTo>
                <a:lnTo>
                  <a:pt x="1151192" y="2350254"/>
                </a:lnTo>
                <a:lnTo>
                  <a:pt x="1162087" y="2343189"/>
                </a:lnTo>
                <a:lnTo>
                  <a:pt x="1165716" y="2346818"/>
                </a:lnTo>
                <a:lnTo>
                  <a:pt x="1177216" y="2340357"/>
                </a:lnTo>
                <a:lnTo>
                  <a:pt x="1181752" y="2344893"/>
                </a:lnTo>
                <a:lnTo>
                  <a:pt x="1190732" y="2335913"/>
                </a:lnTo>
                <a:lnTo>
                  <a:pt x="1194764" y="2339945"/>
                </a:lnTo>
                <a:lnTo>
                  <a:pt x="1204753" y="2331973"/>
                </a:lnTo>
                <a:lnTo>
                  <a:pt x="1205660" y="2332880"/>
                </a:lnTo>
                <a:lnTo>
                  <a:pt x="1217261" y="2326521"/>
                </a:lnTo>
                <a:lnTo>
                  <a:pt x="1217765" y="2327025"/>
                </a:lnTo>
                <a:lnTo>
                  <a:pt x="1226745" y="2318044"/>
                </a:lnTo>
                <a:lnTo>
                  <a:pt x="1231785" y="2323084"/>
                </a:lnTo>
                <a:lnTo>
                  <a:pt x="1240765" y="2314104"/>
                </a:lnTo>
                <a:lnTo>
                  <a:pt x="1245805" y="2319144"/>
                </a:lnTo>
                <a:lnTo>
                  <a:pt x="1254785" y="2310164"/>
                </a:lnTo>
                <a:lnTo>
                  <a:pt x="1258918" y="2314296"/>
                </a:lnTo>
                <a:lnTo>
                  <a:pt x="1267798" y="2305215"/>
                </a:lnTo>
                <a:lnTo>
                  <a:pt x="1272838" y="2310255"/>
                </a:lnTo>
                <a:lnTo>
                  <a:pt x="1281818" y="2301275"/>
                </a:lnTo>
                <a:lnTo>
                  <a:pt x="1285547" y="2305005"/>
                </a:lnTo>
                <a:lnTo>
                  <a:pt x="1295334" y="2296831"/>
                </a:lnTo>
                <a:lnTo>
                  <a:pt x="1295939" y="2297436"/>
                </a:lnTo>
                <a:lnTo>
                  <a:pt x="1305625" y="2289161"/>
                </a:lnTo>
                <a:close/>
              </a:path>
              <a:path w="1645920" h="2353945">
                <a:moveTo>
                  <a:pt x="295220" y="1458361"/>
                </a:moveTo>
                <a:lnTo>
                  <a:pt x="39693" y="1202834"/>
                </a:lnTo>
                <a:lnTo>
                  <a:pt x="31418" y="1212520"/>
                </a:lnTo>
                <a:lnTo>
                  <a:pt x="287852" y="1468954"/>
                </a:lnTo>
                <a:lnTo>
                  <a:pt x="295220" y="1458361"/>
                </a:lnTo>
                <a:close/>
              </a:path>
              <a:path w="1645920" h="2353945">
                <a:moveTo>
                  <a:pt x="939594" y="2102735"/>
                </a:moveTo>
                <a:lnTo>
                  <a:pt x="815244" y="1978385"/>
                </a:lnTo>
                <a:lnTo>
                  <a:pt x="803341" y="1984442"/>
                </a:lnTo>
                <a:lnTo>
                  <a:pt x="925853" y="2106954"/>
                </a:lnTo>
                <a:lnTo>
                  <a:pt x="939594" y="2102735"/>
                </a:lnTo>
                <a:close/>
              </a:path>
              <a:path w="1645920" h="2353945">
                <a:moveTo>
                  <a:pt x="282528" y="1427709"/>
                </a:moveTo>
                <a:lnTo>
                  <a:pt x="34360" y="1179540"/>
                </a:lnTo>
                <a:lnTo>
                  <a:pt x="26589" y="1189730"/>
                </a:lnTo>
                <a:lnTo>
                  <a:pt x="274959" y="1438100"/>
                </a:lnTo>
                <a:lnTo>
                  <a:pt x="282528" y="1427709"/>
                </a:lnTo>
                <a:close/>
              </a:path>
              <a:path w="1645920" h="2353945">
                <a:moveTo>
                  <a:pt x="963694" y="2108875"/>
                </a:moveTo>
                <a:lnTo>
                  <a:pt x="837429" y="1982610"/>
                </a:lnTo>
                <a:lnTo>
                  <a:pt x="825727" y="1988869"/>
                </a:lnTo>
                <a:lnTo>
                  <a:pt x="948502" y="2111643"/>
                </a:lnTo>
                <a:lnTo>
                  <a:pt x="963694" y="2108875"/>
                </a:lnTo>
                <a:close/>
              </a:path>
              <a:path w="1645920" h="2353945">
                <a:moveTo>
                  <a:pt x="268828" y="1396049"/>
                </a:moveTo>
                <a:lnTo>
                  <a:pt x="28724" y="1155944"/>
                </a:lnTo>
                <a:lnTo>
                  <a:pt x="22768" y="1167948"/>
                </a:lnTo>
                <a:lnTo>
                  <a:pt x="261461" y="1406642"/>
                </a:lnTo>
                <a:lnTo>
                  <a:pt x="268828" y="1396049"/>
                </a:lnTo>
                <a:close/>
              </a:path>
              <a:path w="1645920" h="2353945">
                <a:moveTo>
                  <a:pt x="981268" y="2108488"/>
                </a:moveTo>
                <a:lnTo>
                  <a:pt x="866872" y="1994092"/>
                </a:lnTo>
                <a:lnTo>
                  <a:pt x="854968" y="2000149"/>
                </a:lnTo>
                <a:lnTo>
                  <a:pt x="967764" y="2112945"/>
                </a:lnTo>
                <a:lnTo>
                  <a:pt x="981268" y="2108488"/>
                </a:lnTo>
                <a:close/>
              </a:path>
              <a:path w="1645920" h="2353945">
                <a:moveTo>
                  <a:pt x="255935" y="1365195"/>
                </a:moveTo>
                <a:lnTo>
                  <a:pt x="23996" y="1133255"/>
                </a:lnTo>
                <a:lnTo>
                  <a:pt x="17636" y="1144856"/>
                </a:lnTo>
                <a:lnTo>
                  <a:pt x="248265" y="1375485"/>
                </a:lnTo>
                <a:lnTo>
                  <a:pt x="255935" y="1365195"/>
                </a:lnTo>
                <a:close/>
              </a:path>
              <a:path w="1645920" h="2353945">
                <a:moveTo>
                  <a:pt x="1012534" y="2103833"/>
                </a:moveTo>
                <a:lnTo>
                  <a:pt x="905799" y="1997098"/>
                </a:lnTo>
                <a:lnTo>
                  <a:pt x="892585" y="2001845"/>
                </a:lnTo>
                <a:lnTo>
                  <a:pt x="886033" y="1995292"/>
                </a:lnTo>
                <a:lnTo>
                  <a:pt x="873424" y="2000644"/>
                </a:lnTo>
                <a:lnTo>
                  <a:pt x="985715" y="2112936"/>
                </a:lnTo>
                <a:lnTo>
                  <a:pt x="999110" y="2108370"/>
                </a:lnTo>
                <a:lnTo>
                  <a:pt x="1012534" y="2103833"/>
                </a:lnTo>
                <a:close/>
              </a:path>
              <a:path w="1645920" h="2353945">
                <a:moveTo>
                  <a:pt x="246570" y="1337869"/>
                </a:moveTo>
                <a:lnTo>
                  <a:pt x="19670" y="1110969"/>
                </a:lnTo>
                <a:lnTo>
                  <a:pt x="15024" y="1124284"/>
                </a:lnTo>
                <a:lnTo>
                  <a:pt x="239606" y="1348865"/>
                </a:lnTo>
                <a:lnTo>
                  <a:pt x="246570" y="1337869"/>
                </a:lnTo>
                <a:close/>
              </a:path>
              <a:path w="1645920" h="2353945">
                <a:moveTo>
                  <a:pt x="237205" y="1310543"/>
                </a:moveTo>
                <a:lnTo>
                  <a:pt x="13631" y="1086970"/>
                </a:lnTo>
                <a:lnTo>
                  <a:pt x="8683" y="1099982"/>
                </a:lnTo>
                <a:lnTo>
                  <a:pt x="230442" y="1321741"/>
                </a:lnTo>
                <a:lnTo>
                  <a:pt x="237205" y="1310543"/>
                </a:lnTo>
                <a:close/>
              </a:path>
              <a:path w="1645920" h="2353945">
                <a:moveTo>
                  <a:pt x="1031506" y="2104844"/>
                </a:moveTo>
                <a:lnTo>
                  <a:pt x="928831" y="2002170"/>
                </a:lnTo>
                <a:lnTo>
                  <a:pt x="916786" y="2008085"/>
                </a:lnTo>
                <a:lnTo>
                  <a:pt x="1019501" y="2110801"/>
                </a:lnTo>
                <a:lnTo>
                  <a:pt x="1031506" y="2104844"/>
                </a:lnTo>
                <a:close/>
              </a:path>
              <a:path w="1645920" h="2353945">
                <a:moveTo>
                  <a:pt x="231871" y="1287250"/>
                </a:moveTo>
                <a:lnTo>
                  <a:pt x="15354" y="1070732"/>
                </a:lnTo>
                <a:lnTo>
                  <a:pt x="10003" y="1083341"/>
                </a:lnTo>
                <a:lnTo>
                  <a:pt x="224705" y="1298044"/>
                </a:lnTo>
                <a:lnTo>
                  <a:pt x="231871" y="1287250"/>
                </a:lnTo>
                <a:close/>
              </a:path>
              <a:path w="1645920" h="2353945">
                <a:moveTo>
                  <a:pt x="1130418" y="2095993"/>
                </a:moveTo>
                <a:lnTo>
                  <a:pt x="1038037" y="2003613"/>
                </a:lnTo>
                <a:lnTo>
                  <a:pt x="1023348" y="2006884"/>
                </a:lnTo>
                <a:lnTo>
                  <a:pt x="1005199" y="2006696"/>
                </a:lnTo>
                <a:lnTo>
                  <a:pt x="983753" y="2003210"/>
                </a:lnTo>
                <a:lnTo>
                  <a:pt x="963316" y="2000734"/>
                </a:lnTo>
                <a:lnTo>
                  <a:pt x="935695" y="2009033"/>
                </a:lnTo>
                <a:lnTo>
                  <a:pt x="1035336" y="2108675"/>
                </a:lnTo>
                <a:lnTo>
                  <a:pt x="1045828" y="2101206"/>
                </a:lnTo>
                <a:lnTo>
                  <a:pt x="1051637" y="2107015"/>
                </a:lnTo>
                <a:lnTo>
                  <a:pt x="1065397" y="2102815"/>
                </a:lnTo>
                <a:lnTo>
                  <a:pt x="1070735" y="2108153"/>
                </a:lnTo>
                <a:lnTo>
                  <a:pt x="1085106" y="2104563"/>
                </a:lnTo>
                <a:lnTo>
                  <a:pt x="1098788" y="2100285"/>
                </a:lnTo>
                <a:lnTo>
                  <a:pt x="1104420" y="2105917"/>
                </a:lnTo>
                <a:lnTo>
                  <a:pt x="1115172" y="2098708"/>
                </a:lnTo>
                <a:lnTo>
                  <a:pt x="1117974" y="2101510"/>
                </a:lnTo>
                <a:lnTo>
                  <a:pt x="1130418" y="2095993"/>
                </a:lnTo>
                <a:close/>
              </a:path>
              <a:path w="1645920" h="2353945">
                <a:moveTo>
                  <a:pt x="225832" y="1263250"/>
                </a:moveTo>
                <a:lnTo>
                  <a:pt x="11533" y="1048950"/>
                </a:lnTo>
                <a:lnTo>
                  <a:pt x="7794" y="1063172"/>
                </a:lnTo>
                <a:lnTo>
                  <a:pt x="218969" y="1274347"/>
                </a:lnTo>
                <a:lnTo>
                  <a:pt x="225832" y="1263250"/>
                </a:lnTo>
                <a:close/>
              </a:path>
              <a:path w="1645920" h="2353945">
                <a:moveTo>
                  <a:pt x="217677" y="1237134"/>
                </a:moveTo>
                <a:lnTo>
                  <a:pt x="7397" y="1026854"/>
                </a:lnTo>
                <a:lnTo>
                  <a:pt x="2837" y="1040255"/>
                </a:lnTo>
                <a:lnTo>
                  <a:pt x="211317" y="1248735"/>
                </a:lnTo>
                <a:lnTo>
                  <a:pt x="217677" y="1237134"/>
                </a:lnTo>
                <a:close/>
              </a:path>
              <a:path w="1645920" h="2353945">
                <a:moveTo>
                  <a:pt x="214763" y="1216259"/>
                </a:moveTo>
                <a:lnTo>
                  <a:pt x="8225" y="1009721"/>
                </a:lnTo>
                <a:lnTo>
                  <a:pt x="3032" y="1022489"/>
                </a:lnTo>
                <a:lnTo>
                  <a:pt x="206891" y="1226348"/>
                </a:lnTo>
                <a:lnTo>
                  <a:pt x="214763" y="1216259"/>
                </a:lnTo>
                <a:close/>
              </a:path>
              <a:path w="1645920" h="2353945">
                <a:moveTo>
                  <a:pt x="188227" y="1028079"/>
                </a:moveTo>
                <a:lnTo>
                  <a:pt x="5278" y="845130"/>
                </a:lnTo>
                <a:lnTo>
                  <a:pt x="5210" y="863023"/>
                </a:lnTo>
                <a:lnTo>
                  <a:pt x="0" y="893733"/>
                </a:lnTo>
                <a:lnTo>
                  <a:pt x="6254" y="917948"/>
                </a:lnTo>
                <a:lnTo>
                  <a:pt x="5256" y="952871"/>
                </a:lnTo>
                <a:lnTo>
                  <a:pt x="1102" y="984638"/>
                </a:lnTo>
                <a:lnTo>
                  <a:pt x="2262" y="1003758"/>
                </a:lnTo>
                <a:lnTo>
                  <a:pt x="203272" y="1204768"/>
                </a:lnTo>
                <a:lnTo>
                  <a:pt x="209026" y="1192562"/>
                </a:lnTo>
                <a:lnTo>
                  <a:pt x="196830" y="1180366"/>
                </a:lnTo>
                <a:lnTo>
                  <a:pt x="205003" y="1170579"/>
                </a:lnTo>
                <a:lnTo>
                  <a:pt x="193714" y="1159289"/>
                </a:lnTo>
                <a:lnTo>
                  <a:pt x="199569" y="1147184"/>
                </a:lnTo>
                <a:lnTo>
                  <a:pt x="188683" y="1136298"/>
                </a:lnTo>
                <a:lnTo>
                  <a:pt x="194236" y="1123891"/>
                </a:lnTo>
                <a:lnTo>
                  <a:pt x="189499" y="1119153"/>
                </a:lnTo>
                <a:lnTo>
                  <a:pt x="194245" y="1105939"/>
                </a:lnTo>
                <a:lnTo>
                  <a:pt x="184568" y="1096263"/>
                </a:lnTo>
                <a:lnTo>
                  <a:pt x="191720" y="1085454"/>
                </a:lnTo>
                <a:lnTo>
                  <a:pt x="183300" y="1077034"/>
                </a:lnTo>
                <a:lnTo>
                  <a:pt x="186199" y="1061972"/>
                </a:lnTo>
                <a:lnTo>
                  <a:pt x="188227" y="1028079"/>
                </a:lnTo>
                <a:close/>
              </a:path>
              <a:path w="1645920" h="2353945">
                <a:moveTo>
                  <a:pt x="1318637" y="2284213"/>
                </a:moveTo>
                <a:lnTo>
                  <a:pt x="1189715" y="2155290"/>
                </a:lnTo>
                <a:lnTo>
                  <a:pt x="1179323" y="2162859"/>
                </a:lnTo>
                <a:lnTo>
                  <a:pt x="1309052" y="2292588"/>
                </a:lnTo>
                <a:lnTo>
                  <a:pt x="1318637" y="2284213"/>
                </a:lnTo>
                <a:close/>
              </a:path>
              <a:path w="1645920" h="2353945">
                <a:moveTo>
                  <a:pt x="1161509" y="2091163"/>
                </a:moveTo>
                <a:lnTo>
                  <a:pt x="1067462" y="1997117"/>
                </a:lnTo>
                <a:lnTo>
                  <a:pt x="1053442" y="2001057"/>
                </a:lnTo>
                <a:lnTo>
                  <a:pt x="1040430" y="2006005"/>
                </a:lnTo>
                <a:lnTo>
                  <a:pt x="1134174" y="2099750"/>
                </a:lnTo>
                <a:lnTo>
                  <a:pt x="1149706" y="2097321"/>
                </a:lnTo>
                <a:lnTo>
                  <a:pt x="1152327" y="2099942"/>
                </a:lnTo>
                <a:lnTo>
                  <a:pt x="1161509" y="2091163"/>
                </a:lnTo>
                <a:close/>
              </a:path>
              <a:path w="1645920" h="2353945">
                <a:moveTo>
                  <a:pt x="1328928" y="2276543"/>
                </a:moveTo>
                <a:lnTo>
                  <a:pt x="1199804" y="2147419"/>
                </a:lnTo>
                <a:lnTo>
                  <a:pt x="1190420" y="2155996"/>
                </a:lnTo>
                <a:lnTo>
                  <a:pt x="1319040" y="2284616"/>
                </a:lnTo>
                <a:lnTo>
                  <a:pt x="1328928" y="2276543"/>
                </a:lnTo>
                <a:close/>
              </a:path>
              <a:path w="1645920" h="2353945">
                <a:moveTo>
                  <a:pt x="1372711" y="2248484"/>
                </a:moveTo>
                <a:lnTo>
                  <a:pt x="1242982" y="2118755"/>
                </a:lnTo>
                <a:lnTo>
                  <a:pt x="1232692" y="2126425"/>
                </a:lnTo>
                <a:lnTo>
                  <a:pt x="1232188" y="2125921"/>
                </a:lnTo>
                <a:lnTo>
                  <a:pt x="1213421" y="2143075"/>
                </a:lnTo>
                <a:lnTo>
                  <a:pt x="1209691" y="2139346"/>
                </a:lnTo>
                <a:lnTo>
                  <a:pt x="1200207" y="2147822"/>
                </a:lnTo>
                <a:lnTo>
                  <a:pt x="1331952" y="2279567"/>
                </a:lnTo>
                <a:lnTo>
                  <a:pt x="1340831" y="2270486"/>
                </a:lnTo>
                <a:lnTo>
                  <a:pt x="1349811" y="2261505"/>
                </a:lnTo>
                <a:lnTo>
                  <a:pt x="1354851" y="2266545"/>
                </a:lnTo>
                <a:lnTo>
                  <a:pt x="1363832" y="2257565"/>
                </a:lnTo>
                <a:lnTo>
                  <a:pt x="1372711" y="2248484"/>
                </a:lnTo>
                <a:close/>
              </a:path>
              <a:path w="1645920" h="2353945">
                <a:moveTo>
                  <a:pt x="1181476" y="2093170"/>
                </a:moveTo>
                <a:lnTo>
                  <a:pt x="1085615" y="1997309"/>
                </a:lnTo>
                <a:lnTo>
                  <a:pt x="1072301" y="2001955"/>
                </a:lnTo>
                <a:lnTo>
                  <a:pt x="1168464" y="2098119"/>
                </a:lnTo>
                <a:lnTo>
                  <a:pt x="1181476" y="2093170"/>
                </a:lnTo>
                <a:close/>
              </a:path>
              <a:path w="1645920" h="2353945">
                <a:moveTo>
                  <a:pt x="1194489" y="2088222"/>
                </a:moveTo>
                <a:lnTo>
                  <a:pt x="1100039" y="1993772"/>
                </a:lnTo>
                <a:lnTo>
                  <a:pt x="1088639" y="2000333"/>
                </a:lnTo>
                <a:lnTo>
                  <a:pt x="1185105" y="2096799"/>
                </a:lnTo>
                <a:lnTo>
                  <a:pt x="1194489" y="2088222"/>
                </a:lnTo>
                <a:close/>
              </a:path>
              <a:path w="1645920" h="2353945">
                <a:moveTo>
                  <a:pt x="1215061" y="2090834"/>
                </a:moveTo>
                <a:lnTo>
                  <a:pt x="1115470" y="1991243"/>
                </a:lnTo>
                <a:lnTo>
                  <a:pt x="1105280" y="1999014"/>
                </a:lnTo>
                <a:lnTo>
                  <a:pt x="1199932" y="2093665"/>
                </a:lnTo>
                <a:lnTo>
                  <a:pt x="1215061" y="2090834"/>
                </a:lnTo>
                <a:close/>
              </a:path>
              <a:path w="1645920" h="2353945">
                <a:moveTo>
                  <a:pt x="1226561" y="2084374"/>
                </a:moveTo>
                <a:lnTo>
                  <a:pt x="1133421" y="1991234"/>
                </a:lnTo>
                <a:lnTo>
                  <a:pt x="1119300" y="1995074"/>
                </a:lnTo>
                <a:lnTo>
                  <a:pt x="1217581" y="2093354"/>
                </a:lnTo>
                <a:lnTo>
                  <a:pt x="1226561" y="2084374"/>
                </a:lnTo>
                <a:close/>
              </a:path>
              <a:path w="1645920" h="2353945">
                <a:moveTo>
                  <a:pt x="1384010" y="2241822"/>
                </a:moveTo>
                <a:lnTo>
                  <a:pt x="1254281" y="2112093"/>
                </a:lnTo>
                <a:lnTo>
                  <a:pt x="1244897" y="2120670"/>
                </a:lnTo>
                <a:lnTo>
                  <a:pt x="1373013" y="2248786"/>
                </a:lnTo>
                <a:lnTo>
                  <a:pt x="1384010" y="2241822"/>
                </a:lnTo>
                <a:close/>
              </a:path>
              <a:path w="1645920" h="2353945">
                <a:moveTo>
                  <a:pt x="1241992" y="2081844"/>
                </a:moveTo>
                <a:lnTo>
                  <a:pt x="1147038" y="1986891"/>
                </a:lnTo>
                <a:lnTo>
                  <a:pt x="1136546" y="1994359"/>
                </a:lnTo>
                <a:lnTo>
                  <a:pt x="1230089" y="2087901"/>
                </a:lnTo>
                <a:lnTo>
                  <a:pt x="1241992" y="2081844"/>
                </a:lnTo>
                <a:close/>
              </a:path>
              <a:path w="1645920" h="2353945">
                <a:moveTo>
                  <a:pt x="1423270" y="2209240"/>
                </a:moveTo>
                <a:lnTo>
                  <a:pt x="1299879" y="2085849"/>
                </a:lnTo>
                <a:lnTo>
                  <a:pt x="1290293" y="2094224"/>
                </a:lnTo>
                <a:lnTo>
                  <a:pt x="1286161" y="2090092"/>
                </a:lnTo>
                <a:lnTo>
                  <a:pt x="1276979" y="2098870"/>
                </a:lnTo>
                <a:lnTo>
                  <a:pt x="1267696" y="2107548"/>
                </a:lnTo>
                <a:lnTo>
                  <a:pt x="1264571" y="2104423"/>
                </a:lnTo>
                <a:lnTo>
                  <a:pt x="1254751" y="2112564"/>
                </a:lnTo>
                <a:lnTo>
                  <a:pt x="1386000" y="2243813"/>
                </a:lnTo>
                <a:lnTo>
                  <a:pt x="1395371" y="2235223"/>
                </a:lnTo>
                <a:lnTo>
                  <a:pt x="1404591" y="2226482"/>
                </a:lnTo>
                <a:lnTo>
                  <a:pt x="1413888" y="2217819"/>
                </a:lnTo>
                <a:lnTo>
                  <a:pt x="1423270" y="2209240"/>
                </a:lnTo>
                <a:close/>
              </a:path>
              <a:path w="1645920" h="2353945">
                <a:moveTo>
                  <a:pt x="188545" y="1010437"/>
                </a:moveTo>
                <a:lnTo>
                  <a:pt x="7610" y="829502"/>
                </a:lnTo>
                <a:lnTo>
                  <a:pt x="646" y="840498"/>
                </a:lnTo>
                <a:lnTo>
                  <a:pt x="182790" y="1022642"/>
                </a:lnTo>
                <a:lnTo>
                  <a:pt x="188545" y="1010437"/>
                </a:lnTo>
                <a:close/>
              </a:path>
              <a:path w="1645920" h="2353945">
                <a:moveTo>
                  <a:pt x="1257625" y="2079517"/>
                </a:moveTo>
                <a:lnTo>
                  <a:pt x="1160857" y="1982749"/>
                </a:lnTo>
                <a:lnTo>
                  <a:pt x="1149861" y="1989713"/>
                </a:lnTo>
                <a:lnTo>
                  <a:pt x="1246730" y="2086582"/>
                </a:lnTo>
                <a:lnTo>
                  <a:pt x="1257625" y="2079517"/>
                </a:lnTo>
                <a:close/>
              </a:path>
              <a:path w="1645920" h="2353945">
                <a:moveTo>
                  <a:pt x="186390" y="918479"/>
                </a:moveTo>
                <a:lnTo>
                  <a:pt x="13804" y="745893"/>
                </a:lnTo>
                <a:lnTo>
                  <a:pt x="12384" y="762434"/>
                </a:lnTo>
                <a:lnTo>
                  <a:pt x="6428" y="774438"/>
                </a:lnTo>
                <a:lnTo>
                  <a:pt x="9716" y="777726"/>
                </a:lnTo>
                <a:lnTo>
                  <a:pt x="4549" y="790520"/>
                </a:lnTo>
                <a:lnTo>
                  <a:pt x="9543" y="795514"/>
                </a:lnTo>
                <a:lnTo>
                  <a:pt x="5317" y="809248"/>
                </a:lnTo>
                <a:lnTo>
                  <a:pt x="9182" y="813113"/>
                </a:lnTo>
                <a:lnTo>
                  <a:pt x="2781" y="824673"/>
                </a:lnTo>
                <a:lnTo>
                  <a:pt x="179259" y="1001151"/>
                </a:lnTo>
                <a:lnTo>
                  <a:pt x="180990" y="984921"/>
                </a:lnTo>
                <a:lnTo>
                  <a:pt x="181871" y="949881"/>
                </a:lnTo>
                <a:lnTo>
                  <a:pt x="183252" y="933301"/>
                </a:lnTo>
                <a:lnTo>
                  <a:pt x="186390" y="918479"/>
                </a:lnTo>
                <a:close/>
              </a:path>
              <a:path w="1645920" h="2353945">
                <a:moveTo>
                  <a:pt x="1273662" y="2077593"/>
                </a:moveTo>
                <a:lnTo>
                  <a:pt x="1177095" y="1981026"/>
                </a:lnTo>
                <a:lnTo>
                  <a:pt x="1165796" y="1987688"/>
                </a:lnTo>
                <a:lnTo>
                  <a:pt x="1260246" y="2082138"/>
                </a:lnTo>
                <a:lnTo>
                  <a:pt x="1273662" y="2077593"/>
                </a:lnTo>
                <a:close/>
              </a:path>
              <a:path w="1645920" h="2353945">
                <a:moveTo>
                  <a:pt x="1289799" y="2075769"/>
                </a:moveTo>
                <a:lnTo>
                  <a:pt x="1191317" y="1977287"/>
                </a:lnTo>
                <a:lnTo>
                  <a:pt x="1179817" y="1983748"/>
                </a:lnTo>
                <a:lnTo>
                  <a:pt x="1278601" y="2082532"/>
                </a:lnTo>
                <a:lnTo>
                  <a:pt x="1289799" y="2075769"/>
                </a:lnTo>
                <a:close/>
              </a:path>
              <a:path w="1645920" h="2353945">
                <a:moveTo>
                  <a:pt x="1305432" y="2073442"/>
                </a:moveTo>
                <a:lnTo>
                  <a:pt x="1204934" y="1972944"/>
                </a:lnTo>
                <a:lnTo>
                  <a:pt x="1195954" y="1981924"/>
                </a:lnTo>
                <a:lnTo>
                  <a:pt x="1291210" y="2077180"/>
                </a:lnTo>
                <a:lnTo>
                  <a:pt x="1305432" y="2073442"/>
                </a:lnTo>
                <a:close/>
              </a:path>
              <a:path w="1645920" h="2353945">
                <a:moveTo>
                  <a:pt x="1434433" y="2202443"/>
                </a:moveTo>
                <a:lnTo>
                  <a:pt x="1308254" y="2076264"/>
                </a:lnTo>
                <a:lnTo>
                  <a:pt x="1299778" y="2085748"/>
                </a:lnTo>
                <a:lnTo>
                  <a:pt x="1424668" y="2210639"/>
                </a:lnTo>
                <a:lnTo>
                  <a:pt x="1434433" y="2202443"/>
                </a:lnTo>
                <a:close/>
              </a:path>
              <a:path w="1645920" h="2353945">
                <a:moveTo>
                  <a:pt x="1472493" y="2168661"/>
                </a:moveTo>
                <a:lnTo>
                  <a:pt x="1264039" y="1960207"/>
                </a:lnTo>
                <a:lnTo>
                  <a:pt x="1255059" y="1969187"/>
                </a:lnTo>
                <a:lnTo>
                  <a:pt x="1251934" y="1966062"/>
                </a:lnTo>
                <a:lnTo>
                  <a:pt x="1238115" y="1970204"/>
                </a:lnTo>
                <a:lnTo>
                  <a:pt x="1237006" y="1969095"/>
                </a:lnTo>
                <a:lnTo>
                  <a:pt x="1227018" y="1977068"/>
                </a:lnTo>
                <a:lnTo>
                  <a:pt x="1221676" y="1971725"/>
                </a:lnTo>
                <a:lnTo>
                  <a:pt x="1209671" y="1977681"/>
                </a:lnTo>
                <a:lnTo>
                  <a:pt x="1435009" y="2203019"/>
                </a:lnTo>
                <a:lnTo>
                  <a:pt x="1444415" y="2194464"/>
                </a:lnTo>
                <a:lnTo>
                  <a:pt x="1463071" y="2177200"/>
                </a:lnTo>
                <a:lnTo>
                  <a:pt x="1472493" y="2168661"/>
                </a:lnTo>
                <a:close/>
              </a:path>
              <a:path w="1645920" h="2353945">
                <a:moveTo>
                  <a:pt x="185173" y="899301"/>
                </a:moveTo>
                <a:lnTo>
                  <a:pt x="16031" y="730160"/>
                </a:lnTo>
                <a:lnTo>
                  <a:pt x="9067" y="741156"/>
                </a:lnTo>
                <a:lnTo>
                  <a:pt x="181031" y="913120"/>
                </a:lnTo>
                <a:lnTo>
                  <a:pt x="185173" y="899301"/>
                </a:lnTo>
                <a:close/>
              </a:path>
              <a:path w="1645920" h="2353945">
                <a:moveTo>
                  <a:pt x="189171" y="867378"/>
                </a:moveTo>
                <a:lnTo>
                  <a:pt x="21593" y="699801"/>
                </a:lnTo>
                <a:lnTo>
                  <a:pt x="14024" y="710192"/>
                </a:lnTo>
                <a:lnTo>
                  <a:pt x="19669" y="715837"/>
                </a:lnTo>
                <a:lnTo>
                  <a:pt x="13914" y="728043"/>
                </a:lnTo>
                <a:lnTo>
                  <a:pt x="181544" y="895672"/>
                </a:lnTo>
                <a:lnTo>
                  <a:pt x="183833" y="880001"/>
                </a:lnTo>
                <a:lnTo>
                  <a:pt x="189171" y="867378"/>
                </a:lnTo>
                <a:close/>
              </a:path>
              <a:path w="1645920" h="2353945">
                <a:moveTo>
                  <a:pt x="1123735" y="1801942"/>
                </a:moveTo>
                <a:lnTo>
                  <a:pt x="1090169" y="1768376"/>
                </a:lnTo>
                <a:lnTo>
                  <a:pt x="1083406" y="1779574"/>
                </a:lnTo>
                <a:lnTo>
                  <a:pt x="1113041" y="1809209"/>
                </a:lnTo>
                <a:lnTo>
                  <a:pt x="1123735" y="1801942"/>
                </a:lnTo>
                <a:close/>
              </a:path>
              <a:path w="1645920" h="2353945">
                <a:moveTo>
                  <a:pt x="1484289" y="2162496"/>
                </a:moveTo>
                <a:lnTo>
                  <a:pt x="1280982" y="1959190"/>
                </a:lnTo>
                <a:lnTo>
                  <a:pt x="1269079" y="1965247"/>
                </a:lnTo>
                <a:lnTo>
                  <a:pt x="1473160" y="2169328"/>
                </a:lnTo>
                <a:lnTo>
                  <a:pt x="1484289" y="2162496"/>
                </a:lnTo>
                <a:close/>
              </a:path>
              <a:path w="1645920" h="2353945">
                <a:moveTo>
                  <a:pt x="190945" y="851192"/>
                </a:moveTo>
                <a:lnTo>
                  <a:pt x="24526" y="684772"/>
                </a:lnTo>
                <a:lnTo>
                  <a:pt x="18267" y="696474"/>
                </a:lnTo>
                <a:lnTo>
                  <a:pt x="185896" y="864104"/>
                </a:lnTo>
                <a:lnTo>
                  <a:pt x="190945" y="851192"/>
                </a:lnTo>
                <a:close/>
              </a:path>
              <a:path w="1645920" h="2353945">
                <a:moveTo>
                  <a:pt x="1155597" y="1815844"/>
                </a:moveTo>
                <a:lnTo>
                  <a:pt x="1082920" y="1743167"/>
                </a:lnTo>
                <a:lnTo>
                  <a:pt x="1076158" y="1754365"/>
                </a:lnTo>
                <a:lnTo>
                  <a:pt x="1145810" y="1824018"/>
                </a:lnTo>
                <a:lnTo>
                  <a:pt x="1155597" y="1815844"/>
                </a:lnTo>
                <a:close/>
              </a:path>
              <a:path w="1645920" h="2353945">
                <a:moveTo>
                  <a:pt x="1531376" y="2119781"/>
                </a:moveTo>
                <a:lnTo>
                  <a:pt x="1357439" y="1945843"/>
                </a:lnTo>
                <a:lnTo>
                  <a:pt x="1344812" y="1951178"/>
                </a:lnTo>
                <a:lnTo>
                  <a:pt x="1341752" y="1948117"/>
                </a:lnTo>
                <a:lnTo>
                  <a:pt x="1330704" y="1955030"/>
                </a:lnTo>
                <a:lnTo>
                  <a:pt x="1325361" y="1949687"/>
                </a:lnTo>
                <a:lnTo>
                  <a:pt x="1311946" y="1954232"/>
                </a:lnTo>
                <a:lnTo>
                  <a:pt x="1310132" y="1952418"/>
                </a:lnTo>
                <a:lnTo>
                  <a:pt x="1299135" y="1959382"/>
                </a:lnTo>
                <a:lnTo>
                  <a:pt x="1293995" y="1954241"/>
                </a:lnTo>
                <a:lnTo>
                  <a:pt x="1283099" y="1961307"/>
                </a:lnTo>
                <a:lnTo>
                  <a:pt x="1484976" y="2163183"/>
                </a:lnTo>
                <a:lnTo>
                  <a:pt x="1494378" y="2154625"/>
                </a:lnTo>
                <a:lnTo>
                  <a:pt x="1503667" y="2145953"/>
                </a:lnTo>
                <a:lnTo>
                  <a:pt x="1521979" y="2128344"/>
                </a:lnTo>
                <a:lnTo>
                  <a:pt x="1531376" y="2119781"/>
                </a:lnTo>
                <a:close/>
              </a:path>
              <a:path w="1645920" h="2353945">
                <a:moveTo>
                  <a:pt x="193071" y="835358"/>
                </a:moveTo>
                <a:lnTo>
                  <a:pt x="26954" y="669240"/>
                </a:lnTo>
                <a:lnTo>
                  <a:pt x="19889" y="680136"/>
                </a:lnTo>
                <a:lnTo>
                  <a:pt x="184998" y="845245"/>
                </a:lnTo>
                <a:lnTo>
                  <a:pt x="193071" y="835358"/>
                </a:lnTo>
                <a:close/>
              </a:path>
              <a:path w="1645920" h="2353945">
                <a:moveTo>
                  <a:pt x="1192801" y="1835087"/>
                </a:moveTo>
                <a:lnTo>
                  <a:pt x="1089078" y="1731365"/>
                </a:lnTo>
                <a:lnTo>
                  <a:pt x="1079695" y="1739942"/>
                </a:lnTo>
                <a:lnTo>
                  <a:pt x="1183115" y="1843362"/>
                </a:lnTo>
                <a:lnTo>
                  <a:pt x="1192801" y="1835087"/>
                </a:lnTo>
                <a:close/>
              </a:path>
              <a:path w="1645920" h="2353945">
                <a:moveTo>
                  <a:pt x="195509" y="801874"/>
                </a:moveTo>
                <a:lnTo>
                  <a:pt x="32617" y="638982"/>
                </a:lnTo>
                <a:lnTo>
                  <a:pt x="25955" y="650281"/>
                </a:lnTo>
                <a:lnTo>
                  <a:pt x="30491" y="654817"/>
                </a:lnTo>
                <a:lnTo>
                  <a:pt x="23426" y="665712"/>
                </a:lnTo>
                <a:lnTo>
                  <a:pt x="187326" y="829612"/>
                </a:lnTo>
                <a:lnTo>
                  <a:pt x="191468" y="815794"/>
                </a:lnTo>
                <a:lnTo>
                  <a:pt x="195509" y="801874"/>
                </a:lnTo>
                <a:close/>
              </a:path>
              <a:path w="1645920" h="2353945">
                <a:moveTo>
                  <a:pt x="1236053" y="1860379"/>
                </a:moveTo>
                <a:lnTo>
                  <a:pt x="1104207" y="1728533"/>
                </a:lnTo>
                <a:lnTo>
                  <a:pt x="1092001" y="1734288"/>
                </a:lnTo>
                <a:lnTo>
                  <a:pt x="1225258" y="1867545"/>
                </a:lnTo>
                <a:lnTo>
                  <a:pt x="1236053" y="1860379"/>
                </a:lnTo>
                <a:close/>
              </a:path>
              <a:path w="1645920" h="2353945">
                <a:moveTo>
                  <a:pt x="1276684" y="1883050"/>
                </a:moveTo>
                <a:lnTo>
                  <a:pt x="1118328" y="1724694"/>
                </a:lnTo>
                <a:lnTo>
                  <a:pt x="1108038" y="1732364"/>
                </a:lnTo>
                <a:lnTo>
                  <a:pt x="1264680" y="1889006"/>
                </a:lnTo>
                <a:lnTo>
                  <a:pt x="1276684" y="1883050"/>
                </a:lnTo>
                <a:close/>
              </a:path>
              <a:path w="1645920" h="2353945">
                <a:moveTo>
                  <a:pt x="198239" y="786644"/>
                </a:moveTo>
                <a:lnTo>
                  <a:pt x="34743" y="623148"/>
                </a:lnTo>
                <a:lnTo>
                  <a:pt x="27778" y="634144"/>
                </a:lnTo>
                <a:lnTo>
                  <a:pt x="190570" y="796935"/>
                </a:lnTo>
                <a:lnTo>
                  <a:pt x="198239" y="786644"/>
                </a:lnTo>
                <a:close/>
              </a:path>
              <a:path w="1645920" h="2353945">
                <a:moveTo>
                  <a:pt x="1313384" y="1901789"/>
                </a:moveTo>
                <a:lnTo>
                  <a:pt x="1139001" y="1727406"/>
                </a:lnTo>
                <a:lnTo>
                  <a:pt x="1126191" y="1732556"/>
                </a:lnTo>
                <a:lnTo>
                  <a:pt x="1302892" y="1909258"/>
                </a:lnTo>
                <a:lnTo>
                  <a:pt x="1313384" y="1901789"/>
                </a:lnTo>
                <a:close/>
              </a:path>
              <a:path w="1645920" h="2353945">
                <a:moveTo>
                  <a:pt x="197140" y="767584"/>
                </a:moveTo>
                <a:lnTo>
                  <a:pt x="39187" y="609631"/>
                </a:lnTo>
                <a:lnTo>
                  <a:pt x="32727" y="621132"/>
                </a:lnTo>
                <a:lnTo>
                  <a:pt x="191587" y="779992"/>
                </a:lnTo>
                <a:lnTo>
                  <a:pt x="197140" y="767584"/>
                </a:lnTo>
                <a:close/>
              </a:path>
              <a:path w="1645920" h="2353945">
                <a:moveTo>
                  <a:pt x="1354620" y="1925065"/>
                </a:moveTo>
                <a:lnTo>
                  <a:pt x="1162094" y="1732538"/>
                </a:lnTo>
                <a:lnTo>
                  <a:pt x="1152105" y="1740510"/>
                </a:lnTo>
                <a:lnTo>
                  <a:pt x="1343927" y="1932332"/>
                </a:lnTo>
                <a:lnTo>
                  <a:pt x="1354620" y="1925065"/>
                </a:lnTo>
                <a:close/>
              </a:path>
              <a:path w="1645920" h="2353945">
                <a:moveTo>
                  <a:pt x="1543195" y="2113639"/>
                </a:moveTo>
                <a:lnTo>
                  <a:pt x="1378409" y="1948854"/>
                </a:lnTo>
                <a:lnTo>
                  <a:pt x="1361264" y="1949669"/>
                </a:lnTo>
                <a:lnTo>
                  <a:pt x="1532039" y="2120444"/>
                </a:lnTo>
                <a:lnTo>
                  <a:pt x="1543195" y="2113639"/>
                </a:lnTo>
                <a:close/>
              </a:path>
              <a:path w="1645920" h="2353945">
                <a:moveTo>
                  <a:pt x="199467" y="751951"/>
                </a:moveTo>
                <a:lnTo>
                  <a:pt x="43631" y="596115"/>
                </a:lnTo>
                <a:lnTo>
                  <a:pt x="34651" y="605095"/>
                </a:lnTo>
                <a:lnTo>
                  <a:pt x="193612" y="764056"/>
                </a:lnTo>
                <a:lnTo>
                  <a:pt x="199467" y="751951"/>
                </a:lnTo>
                <a:close/>
              </a:path>
              <a:path w="1645920" h="2353945">
                <a:moveTo>
                  <a:pt x="1589920" y="2070562"/>
                </a:moveTo>
                <a:lnTo>
                  <a:pt x="1283300" y="1763942"/>
                </a:lnTo>
                <a:lnTo>
                  <a:pt x="1272001" y="1770604"/>
                </a:lnTo>
                <a:lnTo>
                  <a:pt x="1257083" y="1755686"/>
                </a:lnTo>
                <a:lnTo>
                  <a:pt x="1245885" y="1762448"/>
                </a:lnTo>
                <a:lnTo>
                  <a:pt x="1234697" y="1751259"/>
                </a:lnTo>
                <a:lnTo>
                  <a:pt x="1223801" y="1758324"/>
                </a:lnTo>
                <a:lnTo>
                  <a:pt x="1207472" y="1741995"/>
                </a:lnTo>
                <a:lnTo>
                  <a:pt x="1195770" y="1748254"/>
                </a:lnTo>
                <a:lnTo>
                  <a:pt x="1186496" y="1738980"/>
                </a:lnTo>
                <a:lnTo>
                  <a:pt x="1170863" y="1741308"/>
                </a:lnTo>
                <a:lnTo>
                  <a:pt x="1543847" y="2114291"/>
                </a:lnTo>
                <a:lnTo>
                  <a:pt x="1553214" y="2105698"/>
                </a:lnTo>
                <a:lnTo>
                  <a:pt x="1580651" y="2079254"/>
                </a:lnTo>
                <a:lnTo>
                  <a:pt x="1589920" y="2070562"/>
                </a:lnTo>
                <a:close/>
              </a:path>
              <a:path w="1645920" h="2353945">
                <a:moveTo>
                  <a:pt x="199980" y="734504"/>
                </a:moveTo>
                <a:lnTo>
                  <a:pt x="44951" y="579474"/>
                </a:lnTo>
                <a:lnTo>
                  <a:pt x="38793" y="591277"/>
                </a:lnTo>
                <a:lnTo>
                  <a:pt x="196544" y="749028"/>
                </a:lnTo>
                <a:lnTo>
                  <a:pt x="199980" y="734504"/>
                </a:lnTo>
                <a:close/>
              </a:path>
              <a:path w="1645920" h="2353945">
                <a:moveTo>
                  <a:pt x="206743" y="723306"/>
                </a:moveTo>
                <a:lnTo>
                  <a:pt x="48488" y="565051"/>
                </a:lnTo>
                <a:lnTo>
                  <a:pt x="40818" y="575341"/>
                </a:lnTo>
                <a:lnTo>
                  <a:pt x="197763" y="732286"/>
                </a:lnTo>
                <a:lnTo>
                  <a:pt x="206743" y="723306"/>
                </a:lnTo>
                <a:close/>
              </a:path>
              <a:path w="1645920" h="2353945">
                <a:moveTo>
                  <a:pt x="208163" y="706766"/>
                </a:moveTo>
                <a:lnTo>
                  <a:pt x="52226" y="550829"/>
                </a:lnTo>
                <a:lnTo>
                  <a:pt x="46673" y="563236"/>
                </a:lnTo>
                <a:lnTo>
                  <a:pt x="202207" y="718770"/>
                </a:lnTo>
                <a:lnTo>
                  <a:pt x="208163" y="706766"/>
                </a:lnTo>
                <a:close/>
              </a:path>
              <a:path w="1645920" h="2353945">
                <a:moveTo>
                  <a:pt x="211499" y="692141"/>
                </a:moveTo>
                <a:lnTo>
                  <a:pt x="58284" y="538925"/>
                </a:lnTo>
                <a:lnTo>
                  <a:pt x="50513" y="549115"/>
                </a:lnTo>
                <a:lnTo>
                  <a:pt x="202619" y="701222"/>
                </a:lnTo>
                <a:lnTo>
                  <a:pt x="211499" y="692141"/>
                </a:lnTo>
                <a:close/>
              </a:path>
              <a:path w="1645920" h="2353945">
                <a:moveTo>
                  <a:pt x="212415" y="675096"/>
                </a:moveTo>
                <a:lnTo>
                  <a:pt x="61720" y="524401"/>
                </a:lnTo>
                <a:lnTo>
                  <a:pt x="55562" y="536204"/>
                </a:lnTo>
                <a:lnTo>
                  <a:pt x="206560" y="687201"/>
                </a:lnTo>
                <a:lnTo>
                  <a:pt x="212415" y="675096"/>
                </a:lnTo>
                <a:close/>
              </a:path>
              <a:path w="1645920" h="2353945">
                <a:moveTo>
                  <a:pt x="1599528" y="2062210"/>
                </a:moveTo>
                <a:lnTo>
                  <a:pt x="1309315" y="1771997"/>
                </a:lnTo>
                <a:lnTo>
                  <a:pt x="1297916" y="1778558"/>
                </a:lnTo>
                <a:lnTo>
                  <a:pt x="1590265" y="2070906"/>
                </a:lnTo>
                <a:lnTo>
                  <a:pt x="1599528" y="2062210"/>
                </a:lnTo>
                <a:close/>
              </a:path>
              <a:path w="1645920" h="2353945">
                <a:moveTo>
                  <a:pt x="217666" y="662387"/>
                </a:moveTo>
                <a:lnTo>
                  <a:pt x="64249" y="508970"/>
                </a:lnTo>
                <a:lnTo>
                  <a:pt x="56277" y="518958"/>
                </a:lnTo>
                <a:lnTo>
                  <a:pt x="210500" y="673181"/>
                </a:lnTo>
                <a:lnTo>
                  <a:pt x="217666" y="662387"/>
                </a:lnTo>
                <a:close/>
              </a:path>
              <a:path w="1645920" h="2353945">
                <a:moveTo>
                  <a:pt x="1634733" y="2025572"/>
                </a:moveTo>
                <a:lnTo>
                  <a:pt x="1419223" y="1810063"/>
                </a:lnTo>
                <a:lnTo>
                  <a:pt x="1408026" y="1816825"/>
                </a:lnTo>
                <a:lnTo>
                  <a:pt x="1390184" y="1798984"/>
                </a:lnTo>
                <a:lnTo>
                  <a:pt x="1378986" y="1805746"/>
                </a:lnTo>
                <a:lnTo>
                  <a:pt x="1361245" y="1788006"/>
                </a:lnTo>
                <a:lnTo>
                  <a:pt x="1351560" y="1796280"/>
                </a:lnTo>
                <a:lnTo>
                  <a:pt x="1334827" y="1779548"/>
                </a:lnTo>
                <a:lnTo>
                  <a:pt x="1323730" y="1786411"/>
                </a:lnTo>
                <a:lnTo>
                  <a:pt x="1598912" y="2061594"/>
                </a:lnTo>
                <a:lnTo>
                  <a:pt x="1608509" y="2053229"/>
                </a:lnTo>
                <a:lnTo>
                  <a:pt x="1626469" y="2035269"/>
                </a:lnTo>
                <a:lnTo>
                  <a:pt x="1634733" y="2025572"/>
                </a:lnTo>
                <a:close/>
              </a:path>
              <a:path w="1645920" h="2353945">
                <a:moveTo>
                  <a:pt x="219388" y="646149"/>
                </a:moveTo>
                <a:lnTo>
                  <a:pt x="68189" y="494950"/>
                </a:lnTo>
                <a:lnTo>
                  <a:pt x="60116" y="504837"/>
                </a:lnTo>
                <a:lnTo>
                  <a:pt x="212323" y="657044"/>
                </a:lnTo>
                <a:lnTo>
                  <a:pt x="219388" y="646149"/>
                </a:lnTo>
                <a:close/>
              </a:path>
              <a:path w="1645920" h="2353945">
                <a:moveTo>
                  <a:pt x="223833" y="632632"/>
                </a:moveTo>
                <a:lnTo>
                  <a:pt x="73138" y="481937"/>
                </a:lnTo>
                <a:lnTo>
                  <a:pt x="64863" y="491623"/>
                </a:lnTo>
                <a:lnTo>
                  <a:pt x="217473" y="644234"/>
                </a:lnTo>
                <a:lnTo>
                  <a:pt x="223833" y="632632"/>
                </a:lnTo>
                <a:close/>
              </a:path>
              <a:path w="1645920" h="2353945">
                <a:moveTo>
                  <a:pt x="227471" y="618310"/>
                </a:moveTo>
                <a:lnTo>
                  <a:pt x="77078" y="467917"/>
                </a:lnTo>
                <a:lnTo>
                  <a:pt x="69206" y="478006"/>
                </a:lnTo>
                <a:lnTo>
                  <a:pt x="218793" y="627593"/>
                </a:lnTo>
                <a:lnTo>
                  <a:pt x="227471" y="618310"/>
                </a:lnTo>
                <a:close/>
              </a:path>
              <a:path w="1645920" h="2353945">
                <a:moveTo>
                  <a:pt x="228488" y="601366"/>
                </a:moveTo>
                <a:lnTo>
                  <a:pt x="81925" y="454804"/>
                </a:lnTo>
                <a:lnTo>
                  <a:pt x="74558" y="465397"/>
                </a:lnTo>
                <a:lnTo>
                  <a:pt x="222733" y="613572"/>
                </a:lnTo>
                <a:lnTo>
                  <a:pt x="228488" y="601366"/>
                </a:lnTo>
                <a:close/>
              </a:path>
              <a:path w="1645920" h="2353945">
                <a:moveTo>
                  <a:pt x="1642907" y="2015785"/>
                </a:moveTo>
                <a:lnTo>
                  <a:pt x="1449875" y="1822754"/>
                </a:lnTo>
                <a:lnTo>
                  <a:pt x="1439182" y="1830021"/>
                </a:lnTo>
                <a:lnTo>
                  <a:pt x="1634330" y="2025169"/>
                </a:lnTo>
                <a:lnTo>
                  <a:pt x="1642907" y="2015785"/>
                </a:lnTo>
                <a:close/>
              </a:path>
              <a:path w="1645920" h="2353945">
                <a:moveTo>
                  <a:pt x="232529" y="587447"/>
                </a:moveTo>
                <a:lnTo>
                  <a:pt x="86638" y="441557"/>
                </a:lnTo>
                <a:lnTo>
                  <a:pt x="80346" y="453225"/>
                </a:lnTo>
                <a:lnTo>
                  <a:pt x="225564" y="598443"/>
                </a:lnTo>
                <a:lnTo>
                  <a:pt x="232529" y="587447"/>
                </a:lnTo>
                <a:close/>
              </a:path>
              <a:path w="1645920" h="2353945">
                <a:moveTo>
                  <a:pt x="1645637" y="2000556"/>
                </a:moveTo>
                <a:lnTo>
                  <a:pt x="1481334" y="1836252"/>
                </a:lnTo>
                <a:lnTo>
                  <a:pt x="1470338" y="1843217"/>
                </a:lnTo>
                <a:lnTo>
                  <a:pt x="1638774" y="2011653"/>
                </a:lnTo>
                <a:lnTo>
                  <a:pt x="1645637" y="2000556"/>
                </a:lnTo>
                <a:close/>
              </a:path>
              <a:path w="1645920" h="2353945">
                <a:moveTo>
                  <a:pt x="236167" y="573124"/>
                </a:moveTo>
                <a:lnTo>
                  <a:pt x="90915" y="427872"/>
                </a:lnTo>
                <a:lnTo>
                  <a:pt x="83446" y="438365"/>
                </a:lnTo>
                <a:lnTo>
                  <a:pt x="228698" y="583617"/>
                </a:lnTo>
                <a:lnTo>
                  <a:pt x="236167" y="573124"/>
                </a:lnTo>
                <a:close/>
              </a:path>
              <a:path w="1645920" h="2353945">
                <a:moveTo>
                  <a:pt x="1642018" y="1978975"/>
                </a:moveTo>
                <a:lnTo>
                  <a:pt x="1517732" y="1854689"/>
                </a:lnTo>
                <a:lnTo>
                  <a:pt x="1507139" y="1862057"/>
                </a:lnTo>
                <a:lnTo>
                  <a:pt x="1638581" y="1993500"/>
                </a:lnTo>
                <a:lnTo>
                  <a:pt x="1642018" y="1978975"/>
                </a:lnTo>
                <a:close/>
              </a:path>
              <a:path w="1645920" h="2353945">
                <a:moveTo>
                  <a:pt x="240006" y="559003"/>
                </a:moveTo>
                <a:lnTo>
                  <a:pt x="95762" y="414759"/>
                </a:lnTo>
                <a:lnTo>
                  <a:pt x="88999" y="425957"/>
                </a:lnTo>
                <a:lnTo>
                  <a:pt x="231026" y="567984"/>
                </a:lnTo>
                <a:lnTo>
                  <a:pt x="240006" y="559003"/>
                </a:lnTo>
                <a:close/>
              </a:path>
              <a:path w="1645920" h="2353945">
                <a:moveTo>
                  <a:pt x="1637692" y="1956690"/>
                </a:moveTo>
                <a:lnTo>
                  <a:pt x="1544554" y="1863551"/>
                </a:lnTo>
                <a:lnTo>
                  <a:pt x="1533457" y="1870414"/>
                </a:lnTo>
                <a:lnTo>
                  <a:pt x="1631232" y="1968190"/>
                </a:lnTo>
                <a:lnTo>
                  <a:pt x="1637692" y="1956690"/>
                </a:lnTo>
                <a:close/>
              </a:path>
              <a:path w="1645920" h="2353945">
                <a:moveTo>
                  <a:pt x="243039" y="544076"/>
                </a:moveTo>
                <a:lnTo>
                  <a:pt x="101819" y="402856"/>
                </a:lnTo>
                <a:lnTo>
                  <a:pt x="93948" y="412945"/>
                </a:lnTo>
                <a:lnTo>
                  <a:pt x="235773" y="554770"/>
                </a:lnTo>
                <a:lnTo>
                  <a:pt x="243039" y="544076"/>
                </a:lnTo>
                <a:close/>
              </a:path>
              <a:path w="1645920" h="2353945">
                <a:moveTo>
                  <a:pt x="1615469" y="1916506"/>
                </a:moveTo>
                <a:lnTo>
                  <a:pt x="1595070" y="1896106"/>
                </a:lnTo>
                <a:lnTo>
                  <a:pt x="1580287" y="1899284"/>
                </a:lnTo>
                <a:lnTo>
                  <a:pt x="1612316" y="1931313"/>
                </a:lnTo>
                <a:lnTo>
                  <a:pt x="1615469" y="1916506"/>
                </a:lnTo>
                <a:close/>
              </a:path>
              <a:path w="1645920" h="2353945">
                <a:moveTo>
                  <a:pt x="247887" y="530963"/>
                </a:moveTo>
                <a:lnTo>
                  <a:pt x="106969" y="390045"/>
                </a:lnTo>
                <a:lnTo>
                  <a:pt x="98392" y="399429"/>
                </a:lnTo>
                <a:lnTo>
                  <a:pt x="239914" y="540951"/>
                </a:lnTo>
                <a:lnTo>
                  <a:pt x="247887" y="530963"/>
                </a:lnTo>
                <a:close/>
              </a:path>
              <a:path w="1645920" h="2353945">
                <a:moveTo>
                  <a:pt x="251726" y="516842"/>
                </a:moveTo>
                <a:lnTo>
                  <a:pt x="111716" y="376831"/>
                </a:lnTo>
                <a:lnTo>
                  <a:pt x="102735" y="385812"/>
                </a:lnTo>
                <a:lnTo>
                  <a:pt x="243855" y="526931"/>
                </a:lnTo>
                <a:lnTo>
                  <a:pt x="251726" y="516842"/>
                </a:lnTo>
                <a:close/>
              </a:path>
              <a:path w="1645920" h="2353945">
                <a:moveTo>
                  <a:pt x="254961" y="502116"/>
                </a:moveTo>
                <a:lnTo>
                  <a:pt x="115656" y="362811"/>
                </a:lnTo>
                <a:lnTo>
                  <a:pt x="107482" y="372598"/>
                </a:lnTo>
                <a:lnTo>
                  <a:pt x="247694" y="512810"/>
                </a:lnTo>
                <a:lnTo>
                  <a:pt x="254961" y="502116"/>
                </a:lnTo>
                <a:close/>
              </a:path>
              <a:path w="1645920" h="2353945">
                <a:moveTo>
                  <a:pt x="257490" y="486685"/>
                </a:moveTo>
                <a:lnTo>
                  <a:pt x="120503" y="349698"/>
                </a:lnTo>
                <a:lnTo>
                  <a:pt x="112128" y="359283"/>
                </a:lnTo>
                <a:lnTo>
                  <a:pt x="250626" y="497782"/>
                </a:lnTo>
                <a:lnTo>
                  <a:pt x="257490" y="486685"/>
                </a:lnTo>
                <a:close/>
              </a:path>
              <a:path w="1645920" h="2353945">
                <a:moveTo>
                  <a:pt x="261632" y="472866"/>
                </a:moveTo>
                <a:lnTo>
                  <a:pt x="127871" y="339105"/>
                </a:lnTo>
                <a:lnTo>
                  <a:pt x="119798" y="348993"/>
                </a:lnTo>
                <a:lnTo>
                  <a:pt x="253357" y="482552"/>
                </a:lnTo>
                <a:lnTo>
                  <a:pt x="261632" y="472866"/>
                </a:lnTo>
                <a:close/>
              </a:path>
              <a:path w="1645920" h="2353945">
                <a:moveTo>
                  <a:pt x="265572" y="458846"/>
                </a:moveTo>
                <a:lnTo>
                  <a:pt x="132416" y="325690"/>
                </a:lnTo>
                <a:lnTo>
                  <a:pt x="124545" y="335779"/>
                </a:lnTo>
                <a:lnTo>
                  <a:pt x="257600" y="468834"/>
                </a:lnTo>
                <a:lnTo>
                  <a:pt x="265572" y="458846"/>
                </a:lnTo>
                <a:close/>
              </a:path>
              <a:path w="1645920" h="2353945">
                <a:moveTo>
                  <a:pt x="270621" y="445934"/>
                </a:moveTo>
                <a:lnTo>
                  <a:pt x="137465" y="312778"/>
                </a:lnTo>
                <a:lnTo>
                  <a:pt x="128485" y="321759"/>
                </a:lnTo>
                <a:lnTo>
                  <a:pt x="263052" y="456326"/>
                </a:lnTo>
                <a:lnTo>
                  <a:pt x="270621" y="445934"/>
                </a:lnTo>
                <a:close/>
              </a:path>
              <a:path w="1645920" h="2353945">
                <a:moveTo>
                  <a:pt x="274561" y="431914"/>
                </a:moveTo>
                <a:lnTo>
                  <a:pt x="143220" y="300572"/>
                </a:lnTo>
                <a:lnTo>
                  <a:pt x="135550" y="310863"/>
                </a:lnTo>
                <a:lnTo>
                  <a:pt x="268404" y="443717"/>
                </a:lnTo>
                <a:lnTo>
                  <a:pt x="274561" y="431914"/>
                </a:lnTo>
                <a:close/>
              </a:path>
              <a:path w="1645920" h="2353945">
                <a:moveTo>
                  <a:pt x="278703" y="418095"/>
                </a:moveTo>
                <a:lnTo>
                  <a:pt x="150587" y="289979"/>
                </a:lnTo>
                <a:lnTo>
                  <a:pt x="142010" y="299363"/>
                </a:lnTo>
                <a:lnTo>
                  <a:pt x="271336" y="428689"/>
                </a:lnTo>
                <a:lnTo>
                  <a:pt x="278703" y="418095"/>
                </a:lnTo>
                <a:close/>
              </a:path>
              <a:path w="1645920" h="2353945">
                <a:moveTo>
                  <a:pt x="282845" y="404277"/>
                </a:moveTo>
                <a:lnTo>
                  <a:pt x="155233" y="276665"/>
                </a:lnTo>
                <a:lnTo>
                  <a:pt x="146253" y="285645"/>
                </a:lnTo>
                <a:lnTo>
                  <a:pt x="276385" y="415777"/>
                </a:lnTo>
                <a:lnTo>
                  <a:pt x="282845" y="404277"/>
                </a:lnTo>
                <a:close/>
              </a:path>
              <a:path w="1645920" h="2353945">
                <a:moveTo>
                  <a:pt x="287693" y="391164"/>
                </a:moveTo>
                <a:lnTo>
                  <a:pt x="161996" y="265467"/>
                </a:lnTo>
                <a:lnTo>
                  <a:pt x="154729" y="276161"/>
                </a:lnTo>
                <a:lnTo>
                  <a:pt x="279720" y="401152"/>
                </a:lnTo>
                <a:lnTo>
                  <a:pt x="287693" y="391164"/>
                </a:lnTo>
                <a:close/>
              </a:path>
              <a:path w="1645920" h="2353945">
                <a:moveTo>
                  <a:pt x="298295" y="365845"/>
                </a:moveTo>
                <a:lnTo>
                  <a:pt x="176227" y="243777"/>
                </a:lnTo>
                <a:lnTo>
                  <a:pt x="167851" y="253362"/>
                </a:lnTo>
                <a:lnTo>
                  <a:pt x="159677" y="263149"/>
                </a:lnTo>
                <a:lnTo>
                  <a:pt x="285072" y="388543"/>
                </a:lnTo>
                <a:lnTo>
                  <a:pt x="292238" y="377748"/>
                </a:lnTo>
                <a:lnTo>
                  <a:pt x="290524" y="376035"/>
                </a:lnTo>
                <a:lnTo>
                  <a:pt x="298295" y="365845"/>
                </a:lnTo>
                <a:close/>
              </a:path>
              <a:path w="1645920" h="2353945">
                <a:moveTo>
                  <a:pt x="303042" y="352631"/>
                </a:moveTo>
                <a:lnTo>
                  <a:pt x="181175" y="230765"/>
                </a:lnTo>
                <a:lnTo>
                  <a:pt x="172195" y="239745"/>
                </a:lnTo>
                <a:lnTo>
                  <a:pt x="295170" y="362720"/>
                </a:lnTo>
                <a:lnTo>
                  <a:pt x="303042" y="352631"/>
                </a:lnTo>
                <a:close/>
              </a:path>
              <a:path w="1645920" h="2353945">
                <a:moveTo>
                  <a:pt x="308091" y="339720"/>
                </a:moveTo>
                <a:lnTo>
                  <a:pt x="186426" y="218055"/>
                </a:lnTo>
                <a:lnTo>
                  <a:pt x="179159" y="228749"/>
                </a:lnTo>
                <a:lnTo>
                  <a:pt x="299110" y="348700"/>
                </a:lnTo>
                <a:lnTo>
                  <a:pt x="308091" y="339720"/>
                </a:lnTo>
                <a:close/>
              </a:path>
              <a:path w="1645920" h="2353945">
                <a:moveTo>
                  <a:pt x="312031" y="325699"/>
                </a:moveTo>
                <a:lnTo>
                  <a:pt x="195104" y="208772"/>
                </a:lnTo>
                <a:lnTo>
                  <a:pt x="186123" y="217752"/>
                </a:lnTo>
                <a:lnTo>
                  <a:pt x="304059" y="335688"/>
                </a:lnTo>
                <a:lnTo>
                  <a:pt x="312031" y="325699"/>
                </a:lnTo>
                <a:close/>
              </a:path>
              <a:path w="1645920" h="2353945">
                <a:moveTo>
                  <a:pt x="316677" y="312385"/>
                </a:moveTo>
                <a:lnTo>
                  <a:pt x="199145" y="194853"/>
                </a:lnTo>
                <a:lnTo>
                  <a:pt x="194902" y="208570"/>
                </a:lnTo>
                <a:lnTo>
                  <a:pt x="307999" y="321667"/>
                </a:lnTo>
                <a:lnTo>
                  <a:pt x="316677" y="312385"/>
                </a:lnTo>
                <a:close/>
              </a:path>
              <a:path w="1645920" h="2353945">
                <a:moveTo>
                  <a:pt x="326573" y="286360"/>
                </a:moveTo>
                <a:lnTo>
                  <a:pt x="217004" y="176791"/>
                </a:lnTo>
                <a:lnTo>
                  <a:pt x="199044" y="194752"/>
                </a:lnTo>
                <a:lnTo>
                  <a:pt x="314157" y="309865"/>
                </a:lnTo>
                <a:lnTo>
                  <a:pt x="321827" y="299574"/>
                </a:lnTo>
                <a:lnTo>
                  <a:pt x="318903" y="296651"/>
                </a:lnTo>
                <a:lnTo>
                  <a:pt x="326573" y="286360"/>
                </a:lnTo>
                <a:close/>
              </a:path>
              <a:path w="1645920" h="2353945">
                <a:moveTo>
                  <a:pt x="342829" y="248735"/>
                </a:moveTo>
                <a:lnTo>
                  <a:pt x="238704" y="144609"/>
                </a:lnTo>
                <a:lnTo>
                  <a:pt x="230026" y="153892"/>
                </a:lnTo>
                <a:lnTo>
                  <a:pt x="212468" y="172255"/>
                </a:lnTo>
                <a:lnTo>
                  <a:pt x="325263" y="285050"/>
                </a:lnTo>
                <a:lnTo>
                  <a:pt x="332328" y="274155"/>
                </a:lnTo>
                <a:lnTo>
                  <a:pt x="329909" y="271735"/>
                </a:lnTo>
                <a:lnTo>
                  <a:pt x="337982" y="261848"/>
                </a:lnTo>
                <a:lnTo>
                  <a:pt x="334152" y="258017"/>
                </a:lnTo>
                <a:lnTo>
                  <a:pt x="342829" y="248735"/>
                </a:lnTo>
                <a:close/>
              </a:path>
              <a:path w="1645920" h="2353945">
                <a:moveTo>
                  <a:pt x="374837" y="172980"/>
                </a:moveTo>
                <a:lnTo>
                  <a:pt x="287747" y="85889"/>
                </a:lnTo>
                <a:lnTo>
                  <a:pt x="261411" y="113435"/>
                </a:lnTo>
                <a:lnTo>
                  <a:pt x="252780" y="122765"/>
                </a:lnTo>
                <a:lnTo>
                  <a:pt x="244206" y="132151"/>
                </a:lnTo>
                <a:lnTo>
                  <a:pt x="235859" y="141765"/>
                </a:lnTo>
                <a:lnTo>
                  <a:pt x="338697" y="244602"/>
                </a:lnTo>
                <a:lnTo>
                  <a:pt x="347677" y="235622"/>
                </a:lnTo>
                <a:lnTo>
                  <a:pt x="346568" y="234513"/>
                </a:lnTo>
                <a:lnTo>
                  <a:pt x="352323" y="222307"/>
                </a:lnTo>
                <a:lnTo>
                  <a:pt x="351617" y="221602"/>
                </a:lnTo>
                <a:lnTo>
                  <a:pt x="360093" y="212117"/>
                </a:lnTo>
                <a:lnTo>
                  <a:pt x="355557" y="207581"/>
                </a:lnTo>
                <a:lnTo>
                  <a:pt x="364538" y="198601"/>
                </a:lnTo>
                <a:lnTo>
                  <a:pt x="361111" y="195174"/>
                </a:lnTo>
                <a:lnTo>
                  <a:pt x="369486" y="185589"/>
                </a:lnTo>
                <a:lnTo>
                  <a:pt x="367268" y="183371"/>
                </a:lnTo>
                <a:lnTo>
                  <a:pt x="374837" y="172980"/>
                </a:lnTo>
                <a:close/>
              </a:path>
              <a:path w="1645920" h="2353945">
                <a:moveTo>
                  <a:pt x="382003" y="162185"/>
                </a:moveTo>
                <a:lnTo>
                  <a:pt x="294913" y="75094"/>
                </a:lnTo>
                <a:lnTo>
                  <a:pt x="286840" y="84982"/>
                </a:lnTo>
                <a:lnTo>
                  <a:pt x="373426" y="171569"/>
                </a:lnTo>
                <a:lnTo>
                  <a:pt x="382003" y="162185"/>
                </a:lnTo>
                <a:close/>
              </a:path>
              <a:path w="1645920" h="2353945">
                <a:moveTo>
                  <a:pt x="394621" y="138882"/>
                </a:moveTo>
                <a:lnTo>
                  <a:pt x="311142" y="55403"/>
                </a:lnTo>
                <a:lnTo>
                  <a:pt x="293182" y="73363"/>
                </a:lnTo>
                <a:lnTo>
                  <a:pt x="379584" y="159766"/>
                </a:lnTo>
                <a:lnTo>
                  <a:pt x="387052" y="149274"/>
                </a:lnTo>
                <a:lnTo>
                  <a:pt x="386347" y="148568"/>
                </a:lnTo>
                <a:lnTo>
                  <a:pt x="394621" y="138882"/>
                </a:lnTo>
                <a:close/>
              </a:path>
              <a:path w="1645920" h="2353945">
                <a:moveTo>
                  <a:pt x="417136" y="89555"/>
                </a:moveTo>
                <a:lnTo>
                  <a:pt x="351577" y="23996"/>
                </a:lnTo>
                <a:lnTo>
                  <a:pt x="342435" y="32814"/>
                </a:lnTo>
                <a:lnTo>
                  <a:pt x="333220" y="41560"/>
                </a:lnTo>
                <a:lnTo>
                  <a:pt x="323882" y="50182"/>
                </a:lnTo>
                <a:lnTo>
                  <a:pt x="314261" y="58521"/>
                </a:lnTo>
                <a:lnTo>
                  <a:pt x="391295" y="135556"/>
                </a:lnTo>
                <a:lnTo>
                  <a:pt x="399872" y="126172"/>
                </a:lnTo>
                <a:lnTo>
                  <a:pt x="399469" y="125769"/>
                </a:lnTo>
                <a:lnTo>
                  <a:pt x="407441" y="115781"/>
                </a:lnTo>
                <a:lnTo>
                  <a:pt x="404216" y="112555"/>
                </a:lnTo>
                <a:lnTo>
                  <a:pt x="413196" y="103575"/>
                </a:lnTo>
                <a:lnTo>
                  <a:pt x="408861" y="99241"/>
                </a:lnTo>
                <a:lnTo>
                  <a:pt x="417136" y="89555"/>
                </a:lnTo>
                <a:close/>
              </a:path>
              <a:path w="1645920" h="2353945">
                <a:moveTo>
                  <a:pt x="424302" y="78760"/>
                </a:moveTo>
                <a:lnTo>
                  <a:pt x="361487" y="15945"/>
                </a:lnTo>
                <a:lnTo>
                  <a:pt x="351881" y="24300"/>
                </a:lnTo>
                <a:lnTo>
                  <a:pt x="416431" y="88849"/>
                </a:lnTo>
                <a:lnTo>
                  <a:pt x="424302" y="78760"/>
                </a:lnTo>
                <a:close/>
              </a:path>
              <a:path w="1645920" h="2353945">
                <a:moveTo>
                  <a:pt x="430359" y="66857"/>
                </a:moveTo>
                <a:lnTo>
                  <a:pt x="373609" y="10107"/>
                </a:lnTo>
                <a:lnTo>
                  <a:pt x="364629" y="19087"/>
                </a:lnTo>
                <a:lnTo>
                  <a:pt x="421782" y="76240"/>
                </a:lnTo>
                <a:lnTo>
                  <a:pt x="430359" y="66857"/>
                </a:lnTo>
                <a:close/>
              </a:path>
              <a:path w="1645920" h="2353945">
                <a:moveTo>
                  <a:pt x="435307" y="53845"/>
                </a:moveTo>
                <a:lnTo>
                  <a:pt x="387629" y="6166"/>
                </a:lnTo>
                <a:lnTo>
                  <a:pt x="378044" y="14542"/>
                </a:lnTo>
                <a:lnTo>
                  <a:pt x="428041" y="64538"/>
                </a:lnTo>
                <a:lnTo>
                  <a:pt x="435307" y="53845"/>
                </a:lnTo>
                <a:close/>
              </a:path>
              <a:path w="1645920" h="2353945">
                <a:moveTo>
                  <a:pt x="452764" y="35380"/>
                </a:moveTo>
                <a:lnTo>
                  <a:pt x="417383" y="0"/>
                </a:lnTo>
                <a:lnTo>
                  <a:pt x="406689" y="7266"/>
                </a:lnTo>
                <a:lnTo>
                  <a:pt x="401347" y="1924"/>
                </a:lnTo>
                <a:lnTo>
                  <a:pt x="390754" y="9291"/>
                </a:lnTo>
                <a:lnTo>
                  <a:pt x="434904" y="53441"/>
                </a:lnTo>
                <a:lnTo>
                  <a:pt x="443985" y="44562"/>
                </a:lnTo>
                <a:lnTo>
                  <a:pt x="452764" y="35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53776" y="1152298"/>
            <a:ext cx="1638299" cy="17716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9860" y="201621"/>
            <a:ext cx="17757140" cy="140038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120"/>
              </a:spcBef>
            </a:pPr>
            <a:r>
              <a:rPr sz="9000" dirty="0">
                <a:solidFill>
                  <a:srgbClr val="BE2937"/>
                </a:solidFill>
              </a:rPr>
              <a:t>T</a:t>
            </a:r>
            <a:r>
              <a:rPr lang="en-US" sz="9000" dirty="0">
                <a:solidFill>
                  <a:srgbClr val="BE2937"/>
                </a:solidFill>
              </a:rPr>
              <a:t>o</a:t>
            </a:r>
            <a:r>
              <a:rPr sz="9000" dirty="0">
                <a:solidFill>
                  <a:srgbClr val="BE2937"/>
                </a:solidFill>
              </a:rPr>
              <a:t>ols</a:t>
            </a:r>
            <a:r>
              <a:rPr sz="9000" spc="-25" dirty="0">
                <a:solidFill>
                  <a:srgbClr val="BE2937"/>
                </a:solidFill>
              </a:rPr>
              <a:t> </a:t>
            </a:r>
            <a:r>
              <a:rPr sz="9000" spc="-10" dirty="0">
                <a:solidFill>
                  <a:srgbClr val="BE2937"/>
                </a:solidFill>
              </a:rPr>
              <a:t>used:</a:t>
            </a:r>
            <a:endParaRPr sz="9000" dirty="0"/>
          </a:p>
        </p:txBody>
      </p:sp>
      <p:sp>
        <p:nvSpPr>
          <p:cNvPr id="19" name="object 19"/>
          <p:cNvSpPr txBox="1"/>
          <p:nvPr/>
        </p:nvSpPr>
        <p:spPr>
          <a:xfrm>
            <a:off x="13538507" y="6091614"/>
            <a:ext cx="16090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200" b="1" spc="-170" dirty="0">
                <a:latin typeface="Times New Roman"/>
                <a:cs typeface="Times New Roman"/>
              </a:rPr>
              <a:t>Miro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28584" y="6255453"/>
            <a:ext cx="23107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8840" algn="l"/>
              </a:tabLst>
            </a:pPr>
            <a:r>
              <a:rPr sz="4200" b="1" spc="-25" dirty="0">
                <a:latin typeface="Times New Roman"/>
                <a:cs typeface="Times New Roman"/>
              </a:rPr>
              <a:t>Sql</a:t>
            </a:r>
            <a:r>
              <a:rPr sz="4200" b="1" dirty="0">
                <a:latin typeface="Times New Roman"/>
                <a:cs typeface="Times New Roman"/>
              </a:rPr>
              <a:t>	</a:t>
            </a:r>
            <a:r>
              <a:rPr sz="4200" b="1" spc="-120" dirty="0">
                <a:latin typeface="Times New Roman"/>
                <a:cs typeface="Times New Roman"/>
              </a:rPr>
              <a:t>Server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92401" y="8878939"/>
            <a:ext cx="30067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8765" algn="l"/>
              </a:tabLst>
            </a:pPr>
            <a:r>
              <a:rPr sz="4200" b="1" spc="-10" dirty="0">
                <a:latin typeface="Times New Roman"/>
                <a:cs typeface="Times New Roman"/>
              </a:rPr>
              <a:t>Visual</a:t>
            </a:r>
            <a:r>
              <a:rPr sz="4200" b="1" dirty="0">
                <a:latin typeface="Times New Roman"/>
                <a:cs typeface="Times New Roman"/>
              </a:rPr>
              <a:t>	</a:t>
            </a:r>
            <a:r>
              <a:rPr sz="4200" b="1" spc="-50" dirty="0">
                <a:latin typeface="Times New Roman"/>
                <a:cs typeface="Times New Roman"/>
              </a:rPr>
              <a:t>Studio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31335" y="3249453"/>
            <a:ext cx="3660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335530" algn="l"/>
              </a:tabLst>
            </a:pPr>
            <a:r>
              <a:rPr lang="en-US" sz="4200" b="1" spc="-10" dirty="0">
                <a:latin typeface="Times New Roman"/>
                <a:cs typeface="Times New Roman"/>
              </a:rPr>
              <a:t>Excel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2696" y="6081026"/>
            <a:ext cx="375792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335530" algn="l"/>
              </a:tabLst>
            </a:pPr>
            <a:r>
              <a:rPr lang="en-US" sz="4200" b="1" spc="-10" dirty="0">
                <a:latin typeface="Times New Roman"/>
                <a:cs typeface="Times New Roman"/>
              </a:rPr>
              <a:t>Oracle Toad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15215" y="3004783"/>
            <a:ext cx="16256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40" dirty="0">
                <a:latin typeface="Times New Roman"/>
                <a:cs typeface="Times New Roman"/>
              </a:rPr>
              <a:t>Python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27" name="object 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35791" y="7485873"/>
            <a:ext cx="1647824" cy="1647824"/>
          </a:xfrm>
          <a:prstGeom prst="rect">
            <a:avLst/>
          </a:prstGeom>
        </p:spPr>
      </p:pic>
      <p:sp>
        <p:nvSpPr>
          <p:cNvPr id="28" name="object 24"/>
          <p:cNvSpPr txBox="1"/>
          <p:nvPr/>
        </p:nvSpPr>
        <p:spPr>
          <a:xfrm>
            <a:off x="10129211" y="9400656"/>
            <a:ext cx="203136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7650" algn="l"/>
              </a:tabLst>
            </a:pPr>
            <a:r>
              <a:rPr sz="4200" b="1" spc="-10" dirty="0">
                <a:latin typeface="Times New Roman"/>
                <a:cs typeface="Times New Roman"/>
              </a:rPr>
              <a:t>Power</a:t>
            </a:r>
            <a:r>
              <a:rPr sz="4200" b="1" dirty="0">
                <a:latin typeface="Times New Roman"/>
                <a:cs typeface="Times New Roman"/>
              </a:rPr>
              <a:t>	</a:t>
            </a:r>
            <a:r>
              <a:rPr sz="4200" b="1" spc="-25" dirty="0">
                <a:latin typeface="Times New Roman"/>
                <a:cs typeface="Times New Roman"/>
              </a:rPr>
              <a:t>Bi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29" name="object 17">
            <a:extLst>
              <a:ext uri="{FF2B5EF4-FFF2-40B4-BE49-F238E27FC236}">
                <a16:creationId xmlns:a16="http://schemas.microsoft.com/office/drawing/2014/main" id="{DE32DDEE-CB31-E0F1-F8C9-164FFBA7D0B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76613" y="1824192"/>
            <a:ext cx="1343024" cy="1343024"/>
          </a:xfrm>
          <a:prstGeom prst="rect">
            <a:avLst/>
          </a:prstGeom>
        </p:spPr>
      </p:pic>
      <p:sp>
        <p:nvSpPr>
          <p:cNvPr id="30" name="object 26">
            <a:extLst>
              <a:ext uri="{FF2B5EF4-FFF2-40B4-BE49-F238E27FC236}">
                <a16:creationId xmlns:a16="http://schemas.microsoft.com/office/drawing/2014/main" id="{95885230-14A3-D70F-0E30-A358F93A2B9E}"/>
              </a:ext>
            </a:extLst>
          </p:cNvPr>
          <p:cNvSpPr txBox="1"/>
          <p:nvPr/>
        </p:nvSpPr>
        <p:spPr>
          <a:xfrm>
            <a:off x="2799263" y="3304058"/>
            <a:ext cx="19761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75" dirty="0">
                <a:latin typeface="Times New Roman"/>
                <a:cs typeface="Times New Roman"/>
              </a:rPr>
              <a:t>ChatGpt</a:t>
            </a:r>
            <a:endParaRPr sz="4200" dirty="0">
              <a:latin typeface="Times New Roman"/>
              <a:cs typeface="Times New Roman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55E8DA-A477-3278-C586-39A2A3D5BB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b="15928"/>
          <a:stretch>
            <a:fillRect/>
          </a:stretch>
        </p:blipFill>
        <p:spPr>
          <a:xfrm>
            <a:off x="14631742" y="1579384"/>
            <a:ext cx="2216735" cy="15878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9D5A5E-AA5F-A28D-F0C3-4CC3284B8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22" y="4348608"/>
            <a:ext cx="1583715" cy="16873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A2E449-58C8-E241-DAEA-BA7FDCEF200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4686300"/>
            <a:ext cx="1473912" cy="122642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076ED00-46CF-9D2B-76CE-4A949A5A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C020E6C-7C96-D617-4B7F-0BDD1D775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95D973-EEB6-4B85-30E8-453A6FE5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24E05A-8EBE-7242-0659-B41F6B54DF78}"/>
              </a:ext>
            </a:extLst>
          </p:cNvPr>
          <p:cNvSpPr/>
          <p:nvPr/>
        </p:nvSpPr>
        <p:spPr>
          <a:xfrm>
            <a:off x="0" y="0"/>
            <a:ext cx="18288000" cy="1789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FE7A4-BC23-CF56-EFEE-C689446F88BB}"/>
              </a:ext>
            </a:extLst>
          </p:cNvPr>
          <p:cNvSpPr txBox="1"/>
          <p:nvPr/>
        </p:nvSpPr>
        <p:spPr>
          <a:xfrm>
            <a:off x="1295400" y="367781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Agents</a:t>
            </a:r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854BE00E-94DA-31B6-7905-366E79DD88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A2A9A-7EAA-82D3-FFF8-6F7C5C0B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1789387"/>
            <a:ext cx="13792200" cy="84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9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7C86DB-5B89-D5CD-2722-1085F423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B7656FE-FAF2-D5BA-A48F-615CC446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71C57A-4212-6DB1-E998-8074E3C72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18470-C9E1-AFC6-44BF-1534E673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90690"/>
            <a:ext cx="14173200" cy="849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7BD5F9-2C76-0259-863E-51A7EAEAA074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21B63-F87A-ED08-2C35-E2FE906B7A1E}"/>
              </a:ext>
            </a:extLst>
          </p:cNvPr>
          <p:cNvSpPr txBox="1"/>
          <p:nvPr/>
        </p:nvSpPr>
        <p:spPr>
          <a:xfrm>
            <a:off x="1295400" y="367781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Leads 1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BB1C593F-A8F7-BA74-53BF-908AF602F9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165C634-B801-DC57-C83B-B4F4846B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906D9F-E9C8-980F-F367-AC9F1D2D6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350263-8CF6-8B2D-A468-D940ACF9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88E2D-6B12-0DF5-49AF-BF03BAE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790700"/>
            <a:ext cx="14477999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A47E7-D655-E2B2-5CAB-253E3AB6412B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1D9D8-4CA7-8796-BA9D-A071AEE751BF}"/>
              </a:ext>
            </a:extLst>
          </p:cNvPr>
          <p:cNvSpPr txBox="1"/>
          <p:nvPr/>
        </p:nvSpPr>
        <p:spPr>
          <a:xfrm>
            <a:off x="1060067" y="384660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Leads 2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68798AD7-B3E3-4A65-8CBB-DD7634D60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C0E23C-676C-1A71-2AC1-7CE18B98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7496CE-4B3C-56CA-6E92-D5A0B1C3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7E1CE6-248D-B866-249B-5205C0FF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A4668E-C2EF-96F8-C537-F81FAD1F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90700"/>
            <a:ext cx="14173199" cy="8496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16E63F-BCB2-F7FE-6679-E09CE895BE52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E4C24-3DC2-10DF-0B4E-1358F89EA0E1}"/>
              </a:ext>
            </a:extLst>
          </p:cNvPr>
          <p:cNvSpPr txBox="1"/>
          <p:nvPr/>
        </p:nvSpPr>
        <p:spPr>
          <a:xfrm>
            <a:off x="1467967" y="38465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Campaign 1</a:t>
            </a: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42B50493-0B51-153E-1249-91244A83B8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59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54AF1D-322D-9B59-2D65-52455F4A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C58A56-F6D0-D975-235C-07FEDB2DF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CEBAEB-61A4-09E3-3F0B-340D7E49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C4273-7E43-91C4-2381-6C893808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790700"/>
            <a:ext cx="13639800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DFF87F-38B6-B31E-52A6-69399E28CD39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8FE7F-939C-EE46-7AA2-46585496394A}"/>
              </a:ext>
            </a:extLst>
          </p:cNvPr>
          <p:cNvSpPr txBox="1"/>
          <p:nvPr/>
        </p:nvSpPr>
        <p:spPr>
          <a:xfrm>
            <a:off x="1467967" y="38465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Campaign 2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45174A22-3EAF-9597-2753-768CF23C9D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6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0C73D5-1B51-B841-69FE-BC4C4CC2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6CACA6-A6ED-FC83-367C-42162A1CB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FE04DD-32DD-69BD-9F04-3B48C4A8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D4AA7-B582-FCFC-AA98-0121022F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1" y="1790700"/>
            <a:ext cx="14554199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ED409-AC58-D3B5-170F-AB15B645571D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5FC0C-003A-E102-9693-4F2400659644}"/>
              </a:ext>
            </a:extLst>
          </p:cNvPr>
          <p:cNvSpPr txBox="1"/>
          <p:nvPr/>
        </p:nvSpPr>
        <p:spPr>
          <a:xfrm>
            <a:off x="1467967" y="38465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Campaign 3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974682B4-2FFA-1185-43AA-8611CAE944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15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EC4E0D-37EE-FEDC-27F2-B4772FCD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54D794-BFC5-7076-A77D-27491249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DDC63D-F388-335C-6C6A-AB1F3D59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97202-7D2E-A55D-2680-92783D17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90691"/>
            <a:ext cx="14020800" cy="8496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B3D1D0-AD83-9F76-AE02-8F7AAE95B36E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6630E-553B-CE15-A067-AAA9076243F7}"/>
              </a:ext>
            </a:extLst>
          </p:cNvPr>
          <p:cNvSpPr txBox="1"/>
          <p:nvPr/>
        </p:nvSpPr>
        <p:spPr>
          <a:xfrm>
            <a:off x="1557039" y="38465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Campaign 4</a:t>
            </a: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19D63F01-6B33-3E7D-B9F2-736F8F81C5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CF3D3D-8F64-FA5A-B258-E4533583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5599927-03A9-C321-B99C-025168E4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8E9C5E-1936-27E8-E37D-AEF860862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0FDD1-B0D4-4FD1-14A1-FC84FA6D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20" y="1778876"/>
            <a:ext cx="14216360" cy="8496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0A35E-CB20-54E5-516B-43DDC143CAE5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322C7-E866-3BBE-615E-9F7CEC776C94}"/>
              </a:ext>
            </a:extLst>
          </p:cNvPr>
          <p:cNvSpPr txBox="1"/>
          <p:nvPr/>
        </p:nvSpPr>
        <p:spPr>
          <a:xfrm>
            <a:off x="1557039" y="384659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Campaign 5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FE1CE0FB-9F72-B10B-5390-F4788D4D2B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37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EFD9E8-E451-7333-0C43-4B45DC44F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F4CC562-1A8F-6A4C-5353-E06BE4266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904F43-DFF9-731E-00AB-5F31B754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59A50-AB51-2420-2570-8D281389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790700"/>
            <a:ext cx="14401800" cy="8496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68E2F-6576-1662-F694-223774960C95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C3FFD-D3F4-645F-FDD7-5EA013EAC2EF}"/>
              </a:ext>
            </a:extLst>
          </p:cNvPr>
          <p:cNvSpPr txBox="1"/>
          <p:nvPr/>
        </p:nvSpPr>
        <p:spPr>
          <a:xfrm>
            <a:off x="1557038" y="384659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Customers 1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257165-3C95-9A75-ACEE-AAC05E555A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91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5DB01B-B03F-9E77-CA26-87913B990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B539936-60CC-BCC6-31F4-BF05CE176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DA9C2E-7AA5-16D0-D0C2-6F1319F78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BF1C5-423C-111C-8757-E72924F8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90700"/>
            <a:ext cx="14020800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D2FD8-BBE8-A0DA-F6D6-FF553BB17296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90F70-B956-8AAC-F072-F6800E746DC9}"/>
              </a:ext>
            </a:extLst>
          </p:cNvPr>
          <p:cNvSpPr txBox="1"/>
          <p:nvPr/>
        </p:nvSpPr>
        <p:spPr>
          <a:xfrm>
            <a:off x="1557038" y="384659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-10" dirty="0">
                <a:solidFill>
                  <a:srgbClr val="C00000"/>
                </a:solidFill>
              </a:rPr>
              <a:t>Customers 2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B69B84D4-16A8-5833-256D-516855ED509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9ECE9-3B5B-30A9-6230-827FAAE9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073BDCE-6913-2A6E-D6A2-DDA10A9CD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CA211162-1978-43FA-223E-C6554A0CAC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807" y="1447798"/>
            <a:ext cx="4896803" cy="739140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19C0945-397D-AAB4-8CAC-46414654F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4988" y="0"/>
            <a:ext cx="11343012" cy="10287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AAE26E-1FC7-043A-86AE-A2A7BAD98F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5239" y="1012863"/>
            <a:ext cx="9702509" cy="479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 dirty="0">
                <a:solidFill>
                  <a:srgbClr val="FFFFFF"/>
                </a:solidFill>
                <a:latin typeface="+mj-lt"/>
                <a:cs typeface="+mj-cs"/>
              </a:rPr>
              <a:t>02 D</a:t>
            </a:r>
            <a:r>
              <a:rPr lang="en-US" sz="9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ata Collection &amp; Web Scraping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E048FF41-0518-D0B6-7BD2-E464EF8FB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523" y="6064953"/>
            <a:ext cx="7955280" cy="27432"/>
          </a:xfrm>
          <a:custGeom>
            <a:avLst/>
            <a:gdLst>
              <a:gd name="csX0" fmla="*/ 0 w 7955280"/>
              <a:gd name="csY0" fmla="*/ 0 h 27432"/>
              <a:gd name="csX1" fmla="*/ 424282 w 7955280"/>
              <a:gd name="csY1" fmla="*/ 0 h 27432"/>
              <a:gd name="csX2" fmla="*/ 1166774 w 7955280"/>
              <a:gd name="csY2" fmla="*/ 0 h 27432"/>
              <a:gd name="csX3" fmla="*/ 1591056 w 7955280"/>
              <a:gd name="csY3" fmla="*/ 0 h 27432"/>
              <a:gd name="csX4" fmla="*/ 2174443 w 7955280"/>
              <a:gd name="csY4" fmla="*/ 0 h 27432"/>
              <a:gd name="csX5" fmla="*/ 2996489 w 7955280"/>
              <a:gd name="csY5" fmla="*/ 0 h 27432"/>
              <a:gd name="csX6" fmla="*/ 3659429 w 7955280"/>
              <a:gd name="csY6" fmla="*/ 0 h 27432"/>
              <a:gd name="csX7" fmla="*/ 4401922 w 7955280"/>
              <a:gd name="csY7" fmla="*/ 0 h 27432"/>
              <a:gd name="csX8" fmla="*/ 4985309 w 7955280"/>
              <a:gd name="csY8" fmla="*/ 0 h 27432"/>
              <a:gd name="csX9" fmla="*/ 5648249 w 7955280"/>
              <a:gd name="csY9" fmla="*/ 0 h 27432"/>
              <a:gd name="csX10" fmla="*/ 6470294 w 7955280"/>
              <a:gd name="csY10" fmla="*/ 0 h 27432"/>
              <a:gd name="csX11" fmla="*/ 6974129 w 7955280"/>
              <a:gd name="csY11" fmla="*/ 0 h 27432"/>
              <a:gd name="csX12" fmla="*/ 7955280 w 7955280"/>
              <a:gd name="csY12" fmla="*/ 0 h 27432"/>
              <a:gd name="csX13" fmla="*/ 7955280 w 7955280"/>
              <a:gd name="csY13" fmla="*/ 27432 h 27432"/>
              <a:gd name="csX14" fmla="*/ 7371893 w 7955280"/>
              <a:gd name="csY14" fmla="*/ 27432 h 27432"/>
              <a:gd name="csX15" fmla="*/ 6947611 w 7955280"/>
              <a:gd name="csY15" fmla="*/ 27432 h 27432"/>
              <a:gd name="csX16" fmla="*/ 6284671 w 7955280"/>
              <a:gd name="csY16" fmla="*/ 27432 h 27432"/>
              <a:gd name="csX17" fmla="*/ 5780837 w 7955280"/>
              <a:gd name="csY17" fmla="*/ 27432 h 27432"/>
              <a:gd name="csX18" fmla="*/ 5117897 w 7955280"/>
              <a:gd name="csY18" fmla="*/ 27432 h 27432"/>
              <a:gd name="csX19" fmla="*/ 4454957 w 7955280"/>
              <a:gd name="csY19" fmla="*/ 27432 h 27432"/>
              <a:gd name="csX20" fmla="*/ 3792017 w 7955280"/>
              <a:gd name="csY20" fmla="*/ 27432 h 27432"/>
              <a:gd name="csX21" fmla="*/ 3129077 w 7955280"/>
              <a:gd name="csY21" fmla="*/ 27432 h 27432"/>
              <a:gd name="csX22" fmla="*/ 2545690 w 7955280"/>
              <a:gd name="csY22" fmla="*/ 27432 h 27432"/>
              <a:gd name="csX23" fmla="*/ 1803197 w 7955280"/>
              <a:gd name="csY23" fmla="*/ 27432 h 27432"/>
              <a:gd name="csX24" fmla="*/ 1140257 w 7955280"/>
              <a:gd name="csY24" fmla="*/ 27432 h 27432"/>
              <a:gd name="csX25" fmla="*/ 0 w 7955280"/>
              <a:gd name="csY25" fmla="*/ 27432 h 27432"/>
              <a:gd name="csX26" fmla="*/ 0 w 7955280"/>
              <a:gd name="csY2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7955280" h="27432" fill="none" extrusionOk="0">
                <a:moveTo>
                  <a:pt x="0" y="0"/>
                </a:moveTo>
                <a:cubicBezTo>
                  <a:pt x="94827" y="8135"/>
                  <a:pt x="236194" y="11326"/>
                  <a:pt x="424282" y="0"/>
                </a:cubicBezTo>
                <a:cubicBezTo>
                  <a:pt x="612370" y="-11326"/>
                  <a:pt x="825290" y="-2056"/>
                  <a:pt x="1166774" y="0"/>
                </a:cubicBezTo>
                <a:cubicBezTo>
                  <a:pt x="1508258" y="2056"/>
                  <a:pt x="1392798" y="20560"/>
                  <a:pt x="1591056" y="0"/>
                </a:cubicBezTo>
                <a:cubicBezTo>
                  <a:pt x="1789314" y="-20560"/>
                  <a:pt x="1940393" y="18261"/>
                  <a:pt x="2174443" y="0"/>
                </a:cubicBezTo>
                <a:cubicBezTo>
                  <a:pt x="2408493" y="-18261"/>
                  <a:pt x="2751749" y="-15878"/>
                  <a:pt x="2996489" y="0"/>
                </a:cubicBezTo>
                <a:cubicBezTo>
                  <a:pt x="3241229" y="15878"/>
                  <a:pt x="3429193" y="3679"/>
                  <a:pt x="3659429" y="0"/>
                </a:cubicBezTo>
                <a:cubicBezTo>
                  <a:pt x="3889665" y="-3679"/>
                  <a:pt x="4082313" y="-18721"/>
                  <a:pt x="4401922" y="0"/>
                </a:cubicBezTo>
                <a:cubicBezTo>
                  <a:pt x="4721531" y="18721"/>
                  <a:pt x="4734668" y="-21713"/>
                  <a:pt x="4985309" y="0"/>
                </a:cubicBezTo>
                <a:cubicBezTo>
                  <a:pt x="5235950" y="21713"/>
                  <a:pt x="5481679" y="15568"/>
                  <a:pt x="5648249" y="0"/>
                </a:cubicBezTo>
                <a:cubicBezTo>
                  <a:pt x="5814819" y="-15568"/>
                  <a:pt x="6204760" y="38027"/>
                  <a:pt x="6470294" y="0"/>
                </a:cubicBezTo>
                <a:cubicBezTo>
                  <a:pt x="6735829" y="-38027"/>
                  <a:pt x="6757588" y="-13831"/>
                  <a:pt x="6974129" y="0"/>
                </a:cubicBezTo>
                <a:cubicBezTo>
                  <a:pt x="7190670" y="13831"/>
                  <a:pt x="7643810" y="-25315"/>
                  <a:pt x="7955280" y="0"/>
                </a:cubicBezTo>
                <a:cubicBezTo>
                  <a:pt x="7954691" y="10802"/>
                  <a:pt x="7954610" y="18406"/>
                  <a:pt x="7955280" y="27432"/>
                </a:cubicBezTo>
                <a:cubicBezTo>
                  <a:pt x="7747683" y="33455"/>
                  <a:pt x="7576405" y="35535"/>
                  <a:pt x="7371893" y="27432"/>
                </a:cubicBezTo>
                <a:cubicBezTo>
                  <a:pt x="7167381" y="19329"/>
                  <a:pt x="7057873" y="48036"/>
                  <a:pt x="6947611" y="27432"/>
                </a:cubicBezTo>
                <a:cubicBezTo>
                  <a:pt x="6837349" y="6828"/>
                  <a:pt x="6541600" y="27100"/>
                  <a:pt x="6284671" y="27432"/>
                </a:cubicBezTo>
                <a:cubicBezTo>
                  <a:pt x="6027742" y="27764"/>
                  <a:pt x="6004172" y="14940"/>
                  <a:pt x="5780837" y="27432"/>
                </a:cubicBezTo>
                <a:cubicBezTo>
                  <a:pt x="5557502" y="39924"/>
                  <a:pt x="5282556" y="40995"/>
                  <a:pt x="5117897" y="27432"/>
                </a:cubicBezTo>
                <a:cubicBezTo>
                  <a:pt x="4953238" y="13869"/>
                  <a:pt x="4610505" y="25596"/>
                  <a:pt x="4454957" y="27432"/>
                </a:cubicBezTo>
                <a:cubicBezTo>
                  <a:pt x="4299409" y="29268"/>
                  <a:pt x="4053569" y="57850"/>
                  <a:pt x="3792017" y="27432"/>
                </a:cubicBezTo>
                <a:cubicBezTo>
                  <a:pt x="3530465" y="-2986"/>
                  <a:pt x="3415358" y="-3071"/>
                  <a:pt x="3129077" y="27432"/>
                </a:cubicBezTo>
                <a:cubicBezTo>
                  <a:pt x="2842796" y="57935"/>
                  <a:pt x="2725763" y="44116"/>
                  <a:pt x="2545690" y="27432"/>
                </a:cubicBezTo>
                <a:cubicBezTo>
                  <a:pt x="2365617" y="10748"/>
                  <a:pt x="2011534" y="10838"/>
                  <a:pt x="1803197" y="27432"/>
                </a:cubicBezTo>
                <a:cubicBezTo>
                  <a:pt x="1594860" y="44026"/>
                  <a:pt x="1456844" y="13949"/>
                  <a:pt x="1140257" y="27432"/>
                </a:cubicBezTo>
                <a:cubicBezTo>
                  <a:pt x="823670" y="40915"/>
                  <a:pt x="333588" y="33180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7955280" h="27432" stroke="0" extrusionOk="0">
                <a:moveTo>
                  <a:pt x="0" y="0"/>
                </a:moveTo>
                <a:cubicBezTo>
                  <a:pt x="168417" y="12311"/>
                  <a:pt x="429599" y="7345"/>
                  <a:pt x="583387" y="0"/>
                </a:cubicBezTo>
                <a:cubicBezTo>
                  <a:pt x="737175" y="-7345"/>
                  <a:pt x="808088" y="9132"/>
                  <a:pt x="1007669" y="0"/>
                </a:cubicBezTo>
                <a:cubicBezTo>
                  <a:pt x="1207250" y="-9132"/>
                  <a:pt x="1644505" y="37878"/>
                  <a:pt x="1829714" y="0"/>
                </a:cubicBezTo>
                <a:cubicBezTo>
                  <a:pt x="2014924" y="-37878"/>
                  <a:pt x="2136677" y="-15357"/>
                  <a:pt x="2413102" y="0"/>
                </a:cubicBezTo>
                <a:cubicBezTo>
                  <a:pt x="2689527" y="15357"/>
                  <a:pt x="2857537" y="-22640"/>
                  <a:pt x="2996489" y="0"/>
                </a:cubicBezTo>
                <a:cubicBezTo>
                  <a:pt x="3135441" y="22640"/>
                  <a:pt x="3447937" y="-34770"/>
                  <a:pt x="3818534" y="0"/>
                </a:cubicBezTo>
                <a:cubicBezTo>
                  <a:pt x="4189131" y="34770"/>
                  <a:pt x="4105942" y="-6416"/>
                  <a:pt x="4322369" y="0"/>
                </a:cubicBezTo>
                <a:cubicBezTo>
                  <a:pt x="4538797" y="6416"/>
                  <a:pt x="4768512" y="-1510"/>
                  <a:pt x="5144414" y="0"/>
                </a:cubicBezTo>
                <a:cubicBezTo>
                  <a:pt x="5520316" y="1510"/>
                  <a:pt x="5657639" y="-1958"/>
                  <a:pt x="5966460" y="0"/>
                </a:cubicBezTo>
                <a:cubicBezTo>
                  <a:pt x="6275281" y="1958"/>
                  <a:pt x="6443781" y="2632"/>
                  <a:pt x="6629400" y="0"/>
                </a:cubicBezTo>
                <a:cubicBezTo>
                  <a:pt x="6815019" y="-2632"/>
                  <a:pt x="7689303" y="-63177"/>
                  <a:pt x="7955280" y="0"/>
                </a:cubicBezTo>
                <a:cubicBezTo>
                  <a:pt x="7953920" y="10164"/>
                  <a:pt x="7955363" y="19377"/>
                  <a:pt x="7955280" y="27432"/>
                </a:cubicBezTo>
                <a:cubicBezTo>
                  <a:pt x="7862671" y="20934"/>
                  <a:pt x="7708549" y="11502"/>
                  <a:pt x="7530998" y="27432"/>
                </a:cubicBezTo>
                <a:cubicBezTo>
                  <a:pt x="7353447" y="43362"/>
                  <a:pt x="7021675" y="-9453"/>
                  <a:pt x="6708953" y="27432"/>
                </a:cubicBezTo>
                <a:cubicBezTo>
                  <a:pt x="6396232" y="64317"/>
                  <a:pt x="6342299" y="22125"/>
                  <a:pt x="6205118" y="27432"/>
                </a:cubicBezTo>
                <a:cubicBezTo>
                  <a:pt x="6067938" y="32739"/>
                  <a:pt x="5864895" y="43452"/>
                  <a:pt x="5542178" y="27432"/>
                </a:cubicBezTo>
                <a:cubicBezTo>
                  <a:pt x="5219461" y="11412"/>
                  <a:pt x="4948413" y="35474"/>
                  <a:pt x="4720133" y="27432"/>
                </a:cubicBezTo>
                <a:cubicBezTo>
                  <a:pt x="4491853" y="19390"/>
                  <a:pt x="4225819" y="8307"/>
                  <a:pt x="4057193" y="27432"/>
                </a:cubicBezTo>
                <a:cubicBezTo>
                  <a:pt x="3888567" y="46557"/>
                  <a:pt x="3767798" y="9699"/>
                  <a:pt x="3632911" y="27432"/>
                </a:cubicBezTo>
                <a:cubicBezTo>
                  <a:pt x="3498024" y="45165"/>
                  <a:pt x="3321375" y="8639"/>
                  <a:pt x="3129077" y="27432"/>
                </a:cubicBezTo>
                <a:cubicBezTo>
                  <a:pt x="2936779" y="46225"/>
                  <a:pt x="2553805" y="35101"/>
                  <a:pt x="2307031" y="27432"/>
                </a:cubicBezTo>
                <a:cubicBezTo>
                  <a:pt x="2060257" y="19763"/>
                  <a:pt x="1874161" y="18694"/>
                  <a:pt x="1644091" y="27432"/>
                </a:cubicBezTo>
                <a:cubicBezTo>
                  <a:pt x="1414021" y="36170"/>
                  <a:pt x="1371622" y="15559"/>
                  <a:pt x="1140257" y="27432"/>
                </a:cubicBezTo>
                <a:cubicBezTo>
                  <a:pt x="908892" y="39305"/>
                  <a:pt x="265781" y="65226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6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9DCE20-2F41-A2AE-9401-E6ED13ED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1B05E06-206E-274C-D378-10A0F32F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FBA673-75A0-F4C9-6F97-E6BAB529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09EE6-D48D-023F-80FC-192F8778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790700"/>
            <a:ext cx="14325600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13F7D4-44C5-898E-1E2A-2FBA6E2479CC}"/>
              </a:ext>
            </a:extLst>
          </p:cNvPr>
          <p:cNvSpPr/>
          <p:nvPr/>
        </p:nvSpPr>
        <p:spPr>
          <a:xfrm>
            <a:off x="0" y="0"/>
            <a:ext cx="18288000" cy="17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7785E-B0DF-FFC3-5BBF-BA6D0C517220}"/>
              </a:ext>
            </a:extLst>
          </p:cNvPr>
          <p:cNvSpPr txBox="1"/>
          <p:nvPr/>
        </p:nvSpPr>
        <p:spPr>
          <a:xfrm>
            <a:off x="1724355" y="384659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rgbClr val="C00000"/>
                </a:solidFill>
              </a:rPr>
              <a:t>Sales 1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94427FF6-289E-136F-31C5-145E9CF7DE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53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3C5A8E-FC47-7A88-C76E-3DA36D58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836CCC-B15D-5B6F-5C64-0EFB97C5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F6C96C-B5EA-AD8A-D0CC-6EE4E3F9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367ED4-8157-5C2F-0ECB-1EE12A30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15" y="1790700"/>
            <a:ext cx="14477999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93A5ED-61C5-ECEF-3DAA-65AE913EC062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F86AF-B693-A6FD-0B09-32D9697FBB51}"/>
              </a:ext>
            </a:extLst>
          </p:cNvPr>
          <p:cNvSpPr txBox="1"/>
          <p:nvPr/>
        </p:nvSpPr>
        <p:spPr>
          <a:xfrm>
            <a:off x="1676400" y="287565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rgbClr val="C00000"/>
                </a:solidFill>
              </a:rPr>
              <a:t>Sales 2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F4D1D8CF-A6F5-8CDE-35B9-9508868B638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345" y="287565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7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6BCDB0-2649-71A0-F628-68ACC242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D460EF-175A-9294-C319-A713F3E6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DD3216-88EB-C662-0556-79A2B4F9D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4282F-4B43-8739-86A1-D81EE440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790700"/>
            <a:ext cx="13868401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85BC6-3B08-6BFA-01CE-244FE4500201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CA2C-4B2F-68EF-9D85-27A1CDEFA5B7}"/>
              </a:ext>
            </a:extLst>
          </p:cNvPr>
          <p:cNvSpPr txBox="1"/>
          <p:nvPr/>
        </p:nvSpPr>
        <p:spPr>
          <a:xfrm>
            <a:off x="1724355" y="384659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rgbClr val="C00000"/>
                </a:solidFill>
              </a:rPr>
              <a:t>Sales 3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2F59F741-1D71-A2AE-BBF1-11191E2DE4A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1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47A11C-C345-D12F-F241-52EA5CC6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738F30D-5007-2F39-F5D7-27395EDC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346625" y="4918273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45D7CE-BF60-CD0F-74C0-D14A4176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D7F95-1DBE-5F20-A989-A6B9A082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90700"/>
            <a:ext cx="14554200" cy="8496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3B60EF-9782-B380-5CC1-F18A1EAEFD8D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639A3-BC23-E4B3-1692-1917A831B8E1}"/>
              </a:ext>
            </a:extLst>
          </p:cNvPr>
          <p:cNvSpPr txBox="1"/>
          <p:nvPr/>
        </p:nvSpPr>
        <p:spPr>
          <a:xfrm>
            <a:off x="1724355" y="384659"/>
            <a:ext cx="5834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rgbClr val="C00000"/>
                </a:solidFill>
              </a:rPr>
              <a:t>Reviews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B3AE8EDF-B8D1-EE74-6F10-C3A1EF0553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3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6F9D9E-8FCF-D8C1-75EC-FC609A53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07640-E46E-8DE3-8C30-1F6BDE2F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6496" flipH="1">
            <a:off x="13927525" y="4937319"/>
            <a:ext cx="4148951" cy="2732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F6A697-5AFD-78CE-C78A-EC994617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1575" flipH="1">
            <a:off x="133560" y="3465006"/>
            <a:ext cx="4148951" cy="2732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8C3B08-D249-BAA8-6D34-662179214966}"/>
              </a:ext>
            </a:extLst>
          </p:cNvPr>
          <p:cNvSpPr/>
          <p:nvPr/>
        </p:nvSpPr>
        <p:spPr>
          <a:xfrm>
            <a:off x="0" y="0"/>
            <a:ext cx="18288000" cy="179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C2AD4-B831-04B4-59B0-318B73D4D736}"/>
              </a:ext>
            </a:extLst>
          </p:cNvPr>
          <p:cNvSpPr txBox="1"/>
          <p:nvPr/>
        </p:nvSpPr>
        <p:spPr>
          <a:xfrm>
            <a:off x="1724355" y="384659"/>
            <a:ext cx="8715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200" b="1" spc="-10" dirty="0">
                <a:solidFill>
                  <a:srgbClr val="C00000"/>
                </a:solidFill>
              </a:rPr>
              <a:t>Recommendations</a:t>
            </a: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E30B57F5-F16E-1967-E415-D81CCA4E68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300" y="384659"/>
            <a:ext cx="1389535" cy="120033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909C35-E612-DF99-434F-597AE3802EF5}"/>
              </a:ext>
            </a:extLst>
          </p:cNvPr>
          <p:cNvSpPr/>
          <p:nvPr/>
        </p:nvSpPr>
        <p:spPr>
          <a:xfrm>
            <a:off x="2628900" y="2628900"/>
            <a:ext cx="13030200" cy="70104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AE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274E619-EE5C-0010-A755-279BF9D3C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608" y="3040400"/>
            <a:ext cx="10864784" cy="618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high-performing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(Cairo and Giza)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apartments and villas as core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property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types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days on market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slow-performing cities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Replicate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agent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practices across the team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 conversion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funnel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investment in high-ROI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channels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objectives with conversion performance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customer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satisfaction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 sales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peaks</a:t>
            </a:r>
          </a:p>
        </p:txBody>
      </p:sp>
    </p:spTree>
    <p:extLst>
      <p:ext uri="{BB962C8B-B14F-4D97-AF65-F5344CB8AC3E}">
        <p14:creationId xmlns:p14="http://schemas.microsoft.com/office/powerpoint/2010/main" val="6726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02150" y="69151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02150" y="71628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02150" y="74104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02150" y="76581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02150" y="79057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02150" y="81534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02150" y="84010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02150" y="86487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02150" y="88963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02150" y="914400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02150" y="9391651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0" y="123824"/>
                </a:moveTo>
                <a:lnTo>
                  <a:pt x="0" y="0"/>
                </a:lnTo>
                <a:lnTo>
                  <a:pt x="123824" y="0"/>
                </a:lnTo>
                <a:lnTo>
                  <a:pt x="123824" y="123824"/>
                </a:lnTo>
                <a:lnTo>
                  <a:pt x="0" y="123824"/>
                </a:lnTo>
                <a:close/>
              </a:path>
            </a:pathLst>
          </a:custGeom>
          <a:solidFill>
            <a:srgbClr val="BAC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56205" y="0"/>
            <a:ext cx="4531995" cy="2571750"/>
          </a:xfrm>
          <a:custGeom>
            <a:avLst/>
            <a:gdLst/>
            <a:ahLst/>
            <a:cxnLst/>
            <a:rect l="l" t="t" r="r" b="b"/>
            <a:pathLst>
              <a:path w="4531994" h="2571750">
                <a:moveTo>
                  <a:pt x="4531794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31794" y="0"/>
                </a:lnTo>
                <a:lnTo>
                  <a:pt x="4531794" y="2571749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8362283"/>
            <a:ext cx="4478020" cy="1925320"/>
          </a:xfrm>
          <a:custGeom>
            <a:avLst/>
            <a:gdLst/>
            <a:ahLst/>
            <a:cxnLst/>
            <a:rect l="l" t="t" r="r" b="b"/>
            <a:pathLst>
              <a:path w="4478020" h="1925320">
                <a:moveTo>
                  <a:pt x="4477605" y="1924716"/>
                </a:moveTo>
                <a:lnTo>
                  <a:pt x="0" y="1924716"/>
                </a:lnTo>
                <a:lnTo>
                  <a:pt x="0" y="0"/>
                </a:lnTo>
                <a:lnTo>
                  <a:pt x="4477605" y="0"/>
                </a:lnTo>
                <a:lnTo>
                  <a:pt x="4477605" y="1924716"/>
                </a:lnTo>
                <a:close/>
              </a:path>
            </a:pathLst>
          </a:custGeom>
          <a:solidFill>
            <a:srgbClr val="A544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81388" y="8954610"/>
            <a:ext cx="2696210" cy="534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350" spc="-60" dirty="0">
                <a:solidFill>
                  <a:srgbClr val="BE2937"/>
                </a:solidFill>
                <a:latin typeface="Arial MT"/>
                <a:cs typeface="Arial MT"/>
              </a:rPr>
              <a:t>Jan</a:t>
            </a:r>
            <a:r>
              <a:rPr sz="3350" spc="-60" dirty="0">
                <a:solidFill>
                  <a:srgbClr val="BE2937"/>
                </a:solidFill>
                <a:latin typeface="Arial MT"/>
                <a:cs typeface="Arial MT"/>
              </a:rPr>
              <a:t> </a:t>
            </a:r>
            <a:r>
              <a:rPr sz="3350" spc="160" dirty="0">
                <a:solidFill>
                  <a:srgbClr val="BE2937"/>
                </a:solidFill>
                <a:latin typeface="Arial MT"/>
                <a:cs typeface="Arial MT"/>
              </a:rPr>
              <a:t>202</a:t>
            </a:r>
            <a:r>
              <a:rPr lang="en-US" sz="3350" spc="160" dirty="0">
                <a:solidFill>
                  <a:srgbClr val="BE2937"/>
                </a:solidFill>
                <a:latin typeface="Arial MT"/>
                <a:cs typeface="Arial MT"/>
              </a:rPr>
              <a:t>6</a:t>
            </a:r>
            <a:endParaRPr sz="3350" dirty="0">
              <a:latin typeface="Arial MT"/>
              <a:cs typeface="Arial MT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0D33497B-6048-B8D6-7B8A-C549FFF21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2913" y="4284693"/>
            <a:ext cx="78219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6655" algn="l"/>
              </a:tabLst>
            </a:pPr>
            <a:r>
              <a:rPr sz="10000" spc="-10" dirty="0">
                <a:solidFill>
                  <a:srgbClr val="000000"/>
                </a:solidFill>
              </a:rPr>
              <a:t>THANK</a:t>
            </a:r>
            <a:r>
              <a:rPr sz="10000" dirty="0">
                <a:solidFill>
                  <a:srgbClr val="000000"/>
                </a:solidFill>
              </a:rPr>
              <a:t>	</a:t>
            </a:r>
            <a:r>
              <a:rPr sz="10000" spc="-25" dirty="0">
                <a:solidFill>
                  <a:srgbClr val="000000"/>
                </a:solidFill>
              </a:rPr>
              <a:t>YOU</a:t>
            </a:r>
            <a:endParaRPr sz="10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510157A8-DB92-09CE-AE1C-99A1EFDB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BE49A6-A712-0ACD-923F-C0C8245481BA}"/>
              </a:ext>
            </a:extLst>
          </p:cNvPr>
          <p:cNvSpPr/>
          <p:nvPr/>
        </p:nvSpPr>
        <p:spPr>
          <a:xfrm>
            <a:off x="2223130" y="952500"/>
            <a:ext cx="13944600" cy="876300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3" name="Picture 2" descr="لا يتوفر وصف للصورة.">
            <a:extLst>
              <a:ext uri="{FF2B5EF4-FFF2-40B4-BE49-F238E27FC236}">
                <a16:creationId xmlns:a16="http://schemas.microsoft.com/office/drawing/2014/main" id="{B4BF6611-921D-B4EC-5C3A-118E6FF7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896" y="5860140"/>
            <a:ext cx="3069010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لا يتوفر وصف للصورة.">
            <a:extLst>
              <a:ext uri="{FF2B5EF4-FFF2-40B4-BE49-F238E27FC236}">
                <a16:creationId xmlns:a16="http://schemas.microsoft.com/office/drawing/2014/main" id="{08CE57C5-00C1-DE10-C8E6-CA292052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52" y="5983486"/>
            <a:ext cx="334695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لا يتوفر وصف للصورة.">
            <a:extLst>
              <a:ext uri="{FF2B5EF4-FFF2-40B4-BE49-F238E27FC236}">
                <a16:creationId xmlns:a16="http://schemas.microsoft.com/office/drawing/2014/main" id="{EE809996-DE96-3037-64E1-9AD6ABDC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104" y="5860140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لا يتوفر وصف للصورة.">
            <a:extLst>
              <a:ext uri="{FF2B5EF4-FFF2-40B4-BE49-F238E27FC236}">
                <a16:creationId xmlns:a16="http://schemas.microsoft.com/office/drawing/2014/main" id="{37DAA3C9-EE7F-7825-6D32-7C314EF1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5864081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9">
            <a:extLst>
              <a:ext uri="{FF2B5EF4-FFF2-40B4-BE49-F238E27FC236}">
                <a16:creationId xmlns:a16="http://schemas.microsoft.com/office/drawing/2014/main" id="{2C01B9A1-8319-CD7F-98B7-6A8ECEF7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592220"/>
            <a:ext cx="12062125" cy="416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collect authentic Assiut real-estate market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Approach: direct outreach to local real-estate companies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 visited: Neyoum, New Porto, El-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Rabwa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Konoz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others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Expected: access to listing data, pricing, status history, sales funnel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Result: no cooperation or usable datasets provided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 real-estate firms treat data as private and strategic asset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4FB08A-845E-1884-ED76-89E06D03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Images - Free Download on Freepik">
            <a:extLst>
              <a:ext uri="{FF2B5EF4-FFF2-40B4-BE49-F238E27FC236}">
                <a16:creationId xmlns:a16="http://schemas.microsoft.com/office/drawing/2014/main" id="{1805C9BA-1CEB-EC56-180E-0658A2B1F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39690"/>
          <a:stretch>
            <a:fillRect/>
          </a:stretch>
        </p:blipFill>
        <p:spPr bwMode="auto">
          <a:xfrm>
            <a:off x="20" y="10"/>
            <a:ext cx="18287980" cy="10286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B398-419C-59B5-C284-9007A0F4AF8B}"/>
              </a:ext>
            </a:extLst>
          </p:cNvPr>
          <p:cNvSpPr/>
          <p:nvPr/>
        </p:nvSpPr>
        <p:spPr>
          <a:xfrm>
            <a:off x="2318645" y="1259840"/>
            <a:ext cx="13650710" cy="7767320"/>
          </a:xfrm>
          <a:prstGeom prst="roundRect">
            <a:avLst/>
          </a:prstGeom>
          <a:ln>
            <a:noFill/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5" descr="#findeveryhomehere #propertyfinder | Property Finder Egypt">
            <a:extLst>
              <a:ext uri="{FF2B5EF4-FFF2-40B4-BE49-F238E27FC236}">
                <a16:creationId xmlns:a16="http://schemas.microsoft.com/office/drawing/2014/main" id="{EB036C6F-1948-7205-C15E-BE8211A4B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26749" r="31833" b="25369"/>
          <a:stretch>
            <a:fillRect/>
          </a:stretch>
        </p:blipFill>
        <p:spPr bwMode="auto">
          <a:xfrm>
            <a:off x="2514600" y="3288044"/>
            <a:ext cx="4224550" cy="37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1F1BC76-80AE-946E-5610-49004E123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954" y="1677647"/>
            <a:ext cx="9444151" cy="693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Alternative solution: scrape real listings from Property Finder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extraction using custom scraping pipeline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collected: ~99,000 listings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fields: price, location, developer, property type, size, amenities, status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 large-scale, real-world dataset reflecting actual market trends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Outcome: reliable foundation for analysis, modeling, and dashboard insights</a:t>
            </a:r>
          </a:p>
        </p:txBody>
      </p:sp>
    </p:spTree>
    <p:extLst>
      <p:ext uri="{BB962C8B-B14F-4D97-AF65-F5344CB8AC3E}">
        <p14:creationId xmlns:p14="http://schemas.microsoft.com/office/powerpoint/2010/main" val="9842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1256</Words>
  <Application>Microsoft Office PowerPoint</Application>
  <PresentationFormat>Custom</PresentationFormat>
  <Paragraphs>181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Arial Black</vt:lpstr>
      <vt:lpstr>Arial MT</vt:lpstr>
      <vt:lpstr>Times New Roman</vt:lpstr>
      <vt:lpstr>Office Theme</vt:lpstr>
      <vt:lpstr>Property Finder  Real Estate Data Analysis</vt:lpstr>
      <vt:lpstr>Team Project</vt:lpstr>
      <vt:lpstr>Agenda Overview</vt:lpstr>
      <vt:lpstr>01 Introduction  &amp; Tools Used</vt:lpstr>
      <vt:lpstr>PowerPoint Presentation</vt:lpstr>
      <vt:lpstr>Tools used:</vt:lpstr>
      <vt:lpstr>02 Data Collection &amp; Web Scraping</vt:lpstr>
      <vt:lpstr>PowerPoint Presentation</vt:lpstr>
      <vt:lpstr>PowerPoint Presentation</vt:lpstr>
      <vt:lpstr>PowerPoint Presentation</vt:lpstr>
      <vt:lpstr>PowerPoint Presentation</vt:lpstr>
      <vt:lpstr>Web Scraping</vt:lpstr>
      <vt:lpstr>PowerPoint Presentation</vt:lpstr>
      <vt:lpstr>03 ERD &amp;  Data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 BI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 Data Warehouse (MS SQL Server)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 Data Model Implementation (SSIS)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 Power BI &amp;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Modern Research Proposal Presentation</dc:title>
  <dc:creator>Manar Elmeslmany</dc:creator>
  <cp:keywords>DAG5cVir4pQ,BAGwCCPZca8,0</cp:keywords>
  <cp:lastModifiedBy>rahma yasser</cp:lastModifiedBy>
  <cp:revision>6</cp:revision>
  <dcterms:created xsi:type="dcterms:W3CDTF">2026-01-28T08:53:03Z</dcterms:created>
  <dcterms:modified xsi:type="dcterms:W3CDTF">2026-01-29T08:34:31Z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2025-12-13T00:00:00Z</vt:filetime>
  </property>
  <property fmtid="{D5CDD505-2E9C-101B-9397-08002B2CF9AE}" pid="3" name="Creator">
    <vt:lpwstr>Canva</vt:lpwstr>
  </property>
  <property fmtid="{D5CDD505-2E9C-101B-9397-08002B2CF9AE}" pid="4" name="LastSaved">
    <vt:filetime>2026-01-28T00:00:00Z</vt:filetime>
  </property>
  <property fmtid="{D5CDD505-2E9C-101B-9397-08002B2CF9AE}" pid="5" name="Producer">
    <vt:lpwstr>Canva</vt:lpwstr>
  </property>
</Properties>
</file>